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Default Extension="wmf" ContentType="image/x-wmf"/>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embedTrueTypeFonts="1" saveSubsetFonts="1" autoCompressPictures="0">
  <p:sldMasterIdLst>
    <p:sldMasterId id="2147483677" r:id="rId1"/>
  </p:sldMasterIdLst>
  <p:notesMasterIdLst>
    <p:notesMasterId r:id="rId27"/>
  </p:notesMasterIdLst>
  <p:sldIdLst>
    <p:sldId id="929" r:id="rId2"/>
    <p:sldId id="927" r:id="rId3"/>
    <p:sldId id="904" r:id="rId4"/>
    <p:sldId id="921" r:id="rId5"/>
    <p:sldId id="914" r:id="rId6"/>
    <p:sldId id="771" r:id="rId7"/>
    <p:sldId id="910" r:id="rId8"/>
    <p:sldId id="913" r:id="rId9"/>
    <p:sldId id="912" r:id="rId10"/>
    <p:sldId id="911" r:id="rId11"/>
    <p:sldId id="931" r:id="rId12"/>
    <p:sldId id="932" r:id="rId13"/>
    <p:sldId id="885" r:id="rId14"/>
    <p:sldId id="925" r:id="rId15"/>
    <p:sldId id="924" r:id="rId16"/>
    <p:sldId id="923" r:id="rId17"/>
    <p:sldId id="902" r:id="rId18"/>
    <p:sldId id="922" r:id="rId19"/>
    <p:sldId id="926" r:id="rId20"/>
    <p:sldId id="928" r:id="rId21"/>
    <p:sldId id="930" r:id="rId22"/>
    <p:sldId id="906" r:id="rId23"/>
    <p:sldId id="918" r:id="rId24"/>
    <p:sldId id="919" r:id="rId25"/>
    <p:sldId id="893" r:id="rId26"/>
  </p:sldIdLst>
  <p:sldSz cx="9144000" cy="5143500" type="screen16x9"/>
  <p:notesSz cx="6858000" cy="9144000"/>
  <p:embeddedFontLst>
    <p:embeddedFont>
      <p:font typeface="Calibri"/>
      <p:regular r:id="rId28"/>
      <p:bold r:id="rId29"/>
      <p:italic r:id="rId30"/>
      <p:boldItalic r:id="rId31"/>
    </p:embeddedFont>
    <p:embeddedFont>
      <p:font typeface="Raleway"/>
      <p:regular r:id="rId32"/>
      <p:bold r:id="rId33"/>
      <p:italic r:id="rId34"/>
      <p:boldItalic r:id="rId35"/>
    </p:embeddedFont>
    <p:embeddedFont>
      <p:font typeface="Varela"/>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9737012B-2E31-4C30-939C-04DC8761A101}">
  <a:tblStyle styleId="{9737012B-2E31-4C30-939C-04DC8761A10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2143" autoAdjust="0"/>
  </p:normalViewPr>
  <p:slideViewPr>
    <p:cSldViewPr snapToGrid="0">
      <p:cViewPr varScale="1">
        <p:scale>
          <a:sx n="117" d="100"/>
          <a:sy n="117" d="100"/>
        </p:scale>
        <p:origin x="-96" y="-12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font" Target="fonts/font1.fntdata"/><Relationship Id="rId29" Type="http://schemas.openxmlformats.org/officeDocument/2006/relationships/font" Target="fonts/font2.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3.fntdata"/><Relationship Id="rId31" Type="http://schemas.openxmlformats.org/officeDocument/2006/relationships/font" Target="fonts/font4.fntdata"/><Relationship Id="rId32" Type="http://schemas.openxmlformats.org/officeDocument/2006/relationships/font" Target="fonts/font5.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6.fntdata"/><Relationship Id="rId34" Type="http://schemas.openxmlformats.org/officeDocument/2006/relationships/font" Target="fonts/font7.fntdata"/><Relationship Id="rId35" Type="http://schemas.openxmlformats.org/officeDocument/2006/relationships/font" Target="fonts/font8.fntdata"/><Relationship Id="rId36" Type="http://schemas.openxmlformats.org/officeDocument/2006/relationships/font" Target="fonts/font9.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04758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04758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687725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43976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009086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687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328150" y="1991825"/>
            <a:ext cx="4487700" cy="1159799"/>
          </a:xfrm>
          <a:prstGeom prst="rect">
            <a:avLst/>
          </a:prstGeom>
        </p:spPr>
        <p:txBody>
          <a:bodyPr lIns="91425" tIns="91425" rIns="91425" bIns="91425" anchor="ctr" anchorCtr="0"/>
          <a:lstStyle>
            <a:lvl1pPr lvl="0" algn="ctr">
              <a:spcBef>
                <a:spcPts val="0"/>
              </a:spcBef>
              <a:buSzPct val="100000"/>
              <a:defRPr sz="46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025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big">
    <p:spTree>
      <p:nvGrpSpPr>
        <p:cNvPr id="1" name="Shape 135"/>
        <p:cNvGrpSpPr/>
        <p:nvPr/>
      </p:nvGrpSpPr>
      <p:grpSpPr>
        <a:xfrm>
          <a:off x="0" y="0"/>
          <a:ext cx="0" cy="0"/>
          <a:chOff x="0" y="0"/>
          <a:chExt cx="0" cy="0"/>
        </a:xfrm>
      </p:grpSpPr>
      <p:grpSp>
        <p:nvGrpSpPr>
          <p:cNvPr id="136" name="Shape 136"/>
          <p:cNvGrpSpPr/>
          <p:nvPr/>
        </p:nvGrpSpPr>
        <p:grpSpPr>
          <a:xfrm>
            <a:off x="7395202" y="-6"/>
            <a:ext cx="1748884" cy="4013021"/>
            <a:chOff x="7395202" y="-6"/>
            <a:chExt cx="1748884" cy="4013021"/>
          </a:xfrm>
        </p:grpSpPr>
        <p:sp>
          <p:nvSpPr>
            <p:cNvPr id="137" name="Shape 137"/>
            <p:cNvSpPr/>
            <p:nvPr/>
          </p:nvSpPr>
          <p:spPr>
            <a:xfrm rot="5400000" flipH="1">
              <a:off x="7471942" y="406043"/>
              <a:ext cx="2078100" cy="1265999"/>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8" name="Shape 138"/>
            <p:cNvSpPr/>
            <p:nvPr/>
          </p:nvSpPr>
          <p:spPr>
            <a:xfrm rot="5400000" flipH="1">
              <a:off x="7072799" y="1666233"/>
              <a:ext cx="2574299" cy="15681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9" name="Shape 139"/>
            <p:cNvSpPr/>
            <p:nvPr/>
          </p:nvSpPr>
          <p:spPr>
            <a:xfrm rot="-5400000">
              <a:off x="8020586" y="2718091"/>
              <a:ext cx="1396200" cy="850800"/>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0" name="Shape 140"/>
            <p:cNvSpPr/>
            <p:nvPr/>
          </p:nvSpPr>
          <p:spPr>
            <a:xfrm rot="-5400000">
              <a:off x="7178152" y="542729"/>
              <a:ext cx="1110899" cy="676800"/>
            </a:xfrm>
            <a:prstGeom prst="parallelogram">
              <a:avLst>
                <a:gd name="adj" fmla="val 81897"/>
              </a:avLst>
            </a:prstGeom>
            <a:solidFill>
              <a:srgbClr val="FFFFFF">
                <a:alpha val="14229"/>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1" name="Shape 141"/>
            <p:cNvSpPr/>
            <p:nvPr/>
          </p:nvSpPr>
          <p:spPr>
            <a:xfrm rot="-5400000" flipH="1">
              <a:off x="8242800" y="3381814"/>
              <a:ext cx="784500" cy="477899"/>
            </a:xfrm>
            <a:prstGeom prst="parallelogram">
              <a:avLst>
                <a:gd name="adj" fmla="val 81897"/>
              </a:avLst>
            </a:prstGeom>
            <a:solidFill>
              <a:srgbClr val="0066FF">
                <a:alpha val="2269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grpSp>
      <p:sp>
        <p:nvSpPr>
          <p:cNvPr id="142" name="Shape 142"/>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3" name="Shape 143"/>
          <p:cNvSpPr/>
          <p:nvPr/>
        </p:nvSpPr>
        <p:spPr>
          <a:xfrm rot="5400000">
            <a:off x="-262151" y="1526812"/>
            <a:ext cx="1340700" cy="816300"/>
          </a:xfrm>
          <a:prstGeom prst="parallelogram">
            <a:avLst>
              <a:gd name="adj" fmla="val 81897"/>
            </a:avLst>
          </a:prstGeom>
          <a:gradFill>
            <a:gsLst>
              <a:gs pos="0">
                <a:srgbClr val="33CCCC"/>
              </a:gs>
              <a:gs pos="100000">
                <a:srgbClr val="66FF33"/>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4" name="Shape 144"/>
          <p:cNvSpPr/>
          <p:nvPr/>
        </p:nvSpPr>
        <p:spPr>
          <a:xfrm rot="-5400000" flipH="1">
            <a:off x="-358954" y="3663588"/>
            <a:ext cx="1838400" cy="1120499"/>
          </a:xfrm>
          <a:prstGeom prst="parallelogram">
            <a:avLst>
              <a:gd name="adj" fmla="val 81897"/>
            </a:avLst>
          </a:prstGeom>
          <a:gradFill>
            <a:gsLst>
              <a:gs pos="0">
                <a:srgbClr val="FF0066"/>
              </a:gs>
              <a:gs pos="100000">
                <a:srgbClr val="FF9900"/>
              </a:gs>
            </a:gsLst>
            <a:lin ang="5400012"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5" name="Shape 145"/>
          <p:cNvSpPr/>
          <p:nvPr/>
        </p:nvSpPr>
        <p:spPr>
          <a:xfrm rot="-5400000">
            <a:off x="-199051" y="1206481"/>
            <a:ext cx="1018799" cy="620700"/>
          </a:xfrm>
          <a:prstGeom prst="parallelogram">
            <a:avLst>
              <a:gd name="adj" fmla="val 81897"/>
            </a:avLst>
          </a:prstGeom>
          <a:solidFill>
            <a:srgbClr val="FFFFFF">
              <a:alpha val="14229"/>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6" name="Shape 146"/>
          <p:cNvSpPr/>
          <p:nvPr/>
        </p:nvSpPr>
        <p:spPr>
          <a:xfrm rot="-5400000" flipH="1">
            <a:off x="472233" y="3024660"/>
            <a:ext cx="1271999" cy="775199"/>
          </a:xfrm>
          <a:prstGeom prst="parallelogram">
            <a:avLst>
              <a:gd name="adj" fmla="val 81897"/>
            </a:avLst>
          </a:prstGeom>
          <a:solidFill>
            <a:srgbClr val="0066FF">
              <a:alpha val="2269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716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tandard ohne Titel (hellgrau)">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86671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98"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5" indent="0" algn="ctr">
              <a:buNone/>
              <a:defRPr sz="1600"/>
            </a:lvl7pPr>
            <a:lvl8pPr marL="3200381" indent="0" algn="ctr">
              <a:buNone/>
              <a:defRPr sz="1600"/>
            </a:lvl8pPr>
            <a:lvl9pPr marL="365757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874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4"/>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4"/>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4/8/19</a:t>
            </a:fld>
            <a:endParaRPr lang="en-US"/>
          </a:p>
        </p:txBody>
      </p:sp>
      <p:sp>
        <p:nvSpPr>
          <p:cNvPr id="6" name="Holder 6"/>
          <p:cNvSpPr>
            <a:spLocks noGrp="1"/>
          </p:cNvSpPr>
          <p:nvPr>
            <p:ph type="sldNum" sz="quarter" idx="7"/>
          </p:nvPr>
        </p:nvSpPr>
        <p:spPr>
          <a:xfrm>
            <a:off x="6583680" y="4783454"/>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41F3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67087" y="912850"/>
            <a:ext cx="5972100" cy="635999"/>
          </a:xfrm>
          <a:prstGeom prst="rect">
            <a:avLst/>
          </a:prstGeom>
          <a:noFill/>
          <a:ln>
            <a:noFill/>
          </a:ln>
        </p:spPr>
        <p:txBody>
          <a:bodyPr lIns="91425" tIns="91425" rIns="91425" bIns="91425" anchor="b" anchorCtr="0"/>
          <a:lstStyle>
            <a:lvl1pPr lvl="0">
              <a:spcBef>
                <a:spcPts val="0"/>
              </a:spcBef>
              <a:buClr>
                <a:srgbClr val="FFFFFF"/>
              </a:buClr>
              <a:buSzPct val="100000"/>
              <a:buFont typeface="Hind"/>
              <a:buNone/>
              <a:defRPr sz="3000" b="1">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endParaRPr/>
          </a:p>
        </p:txBody>
      </p:sp>
      <p:sp>
        <p:nvSpPr>
          <p:cNvPr id="7" name="Shape 7"/>
          <p:cNvSpPr txBox="1">
            <a:spLocks noGrp="1"/>
          </p:cNvSpPr>
          <p:nvPr>
            <p:ph type="body" idx="1"/>
          </p:nvPr>
        </p:nvSpPr>
        <p:spPr>
          <a:xfrm>
            <a:off x="1067087" y="1650547"/>
            <a:ext cx="5972100" cy="2764500"/>
          </a:xfrm>
          <a:prstGeom prst="rect">
            <a:avLst/>
          </a:prstGeom>
          <a:noFill/>
          <a:ln>
            <a:noFill/>
          </a:ln>
        </p:spPr>
        <p:txBody>
          <a:bodyPr lIns="91425" tIns="91425" rIns="91425" bIns="91425" anchor="t" anchorCtr="0"/>
          <a:lstStyle>
            <a:lvl1pPr lvl="0">
              <a:spcBef>
                <a:spcPts val="600"/>
              </a:spcBef>
              <a:buClr>
                <a:srgbClr val="1C4587"/>
              </a:buClr>
              <a:buSzPct val="100000"/>
              <a:buFont typeface="Hind"/>
              <a:buChar char="›"/>
              <a:defRPr sz="2400">
                <a:solidFill>
                  <a:srgbClr val="FFFFFF"/>
                </a:solidFill>
                <a:latin typeface="Hind"/>
                <a:ea typeface="Hind"/>
                <a:cs typeface="Hind"/>
                <a:sym typeface="Hind"/>
              </a:defRPr>
            </a:lvl1pPr>
            <a:lvl2pPr lvl="1">
              <a:spcBef>
                <a:spcPts val="480"/>
              </a:spcBef>
              <a:buClr>
                <a:srgbClr val="1C4587"/>
              </a:buClr>
              <a:buSzPct val="100000"/>
              <a:buFont typeface="Hind"/>
              <a:buChar char="›"/>
              <a:defRPr sz="2400">
                <a:solidFill>
                  <a:srgbClr val="FFFFFF"/>
                </a:solidFill>
                <a:latin typeface="Hind"/>
                <a:ea typeface="Hind"/>
                <a:cs typeface="Hind"/>
                <a:sym typeface="Hind"/>
              </a:defRPr>
            </a:lvl2pPr>
            <a:lvl3pPr lvl="2">
              <a:spcBef>
                <a:spcPts val="480"/>
              </a:spcBef>
              <a:buClr>
                <a:srgbClr val="1C4587"/>
              </a:buClr>
              <a:buSzPct val="100000"/>
              <a:buFont typeface="Hind"/>
              <a:buChar char="›"/>
              <a:defRPr sz="2400">
                <a:solidFill>
                  <a:srgbClr val="FFFFFF"/>
                </a:solidFill>
                <a:latin typeface="Hind"/>
                <a:ea typeface="Hind"/>
                <a:cs typeface="Hind"/>
                <a:sym typeface="Hind"/>
              </a:defRPr>
            </a:lvl3pPr>
            <a:lvl4pPr lvl="3">
              <a:spcBef>
                <a:spcPts val="360"/>
              </a:spcBef>
              <a:buClr>
                <a:srgbClr val="1C4587"/>
              </a:buClr>
              <a:buSzPct val="100000"/>
              <a:buFont typeface="Hind"/>
              <a:buChar char="›"/>
              <a:defRPr sz="2400">
                <a:solidFill>
                  <a:srgbClr val="FFFFFF"/>
                </a:solidFill>
                <a:latin typeface="Hind"/>
                <a:ea typeface="Hind"/>
                <a:cs typeface="Hind"/>
                <a:sym typeface="Hind"/>
              </a:defRPr>
            </a:lvl4pPr>
            <a:lvl5pPr lvl="4">
              <a:spcBef>
                <a:spcPts val="360"/>
              </a:spcBef>
              <a:buClr>
                <a:srgbClr val="1C4587"/>
              </a:buClr>
              <a:buSzPct val="100000"/>
              <a:buFont typeface="Hind"/>
              <a:buChar char="›"/>
              <a:defRPr sz="2400">
                <a:solidFill>
                  <a:srgbClr val="FFFFFF"/>
                </a:solidFill>
                <a:latin typeface="Hind"/>
                <a:ea typeface="Hind"/>
                <a:cs typeface="Hind"/>
                <a:sym typeface="Hind"/>
              </a:defRPr>
            </a:lvl5pPr>
            <a:lvl6pPr lvl="5">
              <a:spcBef>
                <a:spcPts val="360"/>
              </a:spcBef>
              <a:buClr>
                <a:srgbClr val="1C4587"/>
              </a:buClr>
              <a:buSzPct val="100000"/>
              <a:buFont typeface="Hind"/>
              <a:buChar char="›"/>
              <a:defRPr sz="2400">
                <a:solidFill>
                  <a:srgbClr val="FFFFFF"/>
                </a:solidFill>
                <a:latin typeface="Hind"/>
                <a:ea typeface="Hind"/>
                <a:cs typeface="Hind"/>
                <a:sym typeface="Hind"/>
              </a:defRPr>
            </a:lvl6pPr>
            <a:lvl7pPr lvl="6">
              <a:spcBef>
                <a:spcPts val="360"/>
              </a:spcBef>
              <a:buClr>
                <a:srgbClr val="1C4587"/>
              </a:buClr>
              <a:buSzPct val="100000"/>
              <a:buFont typeface="Hind"/>
              <a:buChar char="›"/>
              <a:defRPr sz="2400">
                <a:solidFill>
                  <a:srgbClr val="FFFFFF"/>
                </a:solidFill>
                <a:latin typeface="Hind"/>
                <a:ea typeface="Hind"/>
                <a:cs typeface="Hind"/>
                <a:sym typeface="Hind"/>
              </a:defRPr>
            </a:lvl7pPr>
            <a:lvl8pPr lvl="7">
              <a:spcBef>
                <a:spcPts val="360"/>
              </a:spcBef>
              <a:buClr>
                <a:srgbClr val="1C4587"/>
              </a:buClr>
              <a:buSzPct val="100000"/>
              <a:buFont typeface="Hind"/>
              <a:buChar char="›"/>
              <a:defRPr sz="2400">
                <a:solidFill>
                  <a:srgbClr val="FFFFFF"/>
                </a:solidFill>
                <a:latin typeface="Hind"/>
                <a:ea typeface="Hind"/>
                <a:cs typeface="Hind"/>
                <a:sym typeface="Hind"/>
              </a:defRPr>
            </a:lvl8pPr>
            <a:lvl9pPr lvl="8">
              <a:spcBef>
                <a:spcPts val="360"/>
              </a:spcBef>
              <a:buClr>
                <a:srgbClr val="1C4587"/>
              </a:buClr>
              <a:buSzPct val="100000"/>
              <a:buFont typeface="Hind"/>
              <a:buChar char="»"/>
              <a:defRPr sz="2400">
                <a:solidFill>
                  <a:srgbClr val="FFFFFF"/>
                </a:solidFill>
                <a:latin typeface="Hind"/>
                <a:ea typeface="Hind"/>
                <a:cs typeface="Hind"/>
                <a:sym typeface="Hind"/>
              </a:defRPr>
            </a:lvl9pPr>
          </a:lstStyle>
          <a:p>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52382786"/>
      </p:ext>
    </p:extLst>
  </p:cSld>
  <p:clrMap bg1="lt1" tx1="dk1" bg2="dk2" tx2="lt2" accent1="accent1" accent2="accent2" accent3="accent3" accent4="accent4" accent5="accent5" accent6="accent6" hlink="hlink" folHlink="folHlink"/>
  <p:sldLayoutIdLst>
    <p:sldLayoutId id="2147483678" r:id="rId1"/>
    <p:sldLayoutId id="2147483682" r:id="rId2"/>
    <p:sldLayoutId id="2147483684" r:id="rId3"/>
    <p:sldLayoutId id="2147483685" r:id="rId4"/>
    <p:sldLayoutId id="214748368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w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wmf"/><Relationship Id="rId5" Type="http://schemas.openxmlformats.org/officeDocument/2006/relationships/image" Target="../media/image9.wmf"/><Relationship Id="rId6" Type="http://schemas.openxmlformats.org/officeDocument/2006/relationships/image" Target="../media/image8.wm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internationalairportreview.com/news/77038/exponential-passenger-increa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6" y="0"/>
            <a:ext cx="9142647" cy="5143500"/>
          </a:xfrm>
          <a:prstGeom prst="rect">
            <a:avLst/>
          </a:prstGeom>
        </p:spPr>
      </p:pic>
      <p:sp>
        <p:nvSpPr>
          <p:cNvPr id="5" name="Title 4"/>
          <p:cNvSpPr>
            <a:spLocks noGrp="1"/>
          </p:cNvSpPr>
          <p:nvPr>
            <p:ph type="ctrTitle"/>
          </p:nvPr>
        </p:nvSpPr>
        <p:spPr>
          <a:xfrm>
            <a:off x="196756" y="2002867"/>
            <a:ext cx="8185244" cy="2701655"/>
          </a:xfrm>
        </p:spPr>
        <p:txBody>
          <a:bodyPr/>
          <a:lstStyle/>
          <a:p>
            <a:r>
              <a:rPr lang="en-US" sz="2800" dirty="0" smtClean="0">
                <a:solidFill>
                  <a:schemeClr val="tx1"/>
                </a:solidFill>
              </a:rPr>
              <a:t>Preparatory meeting of transnational cooperation project </a:t>
            </a:r>
            <a:r>
              <a:rPr lang="en-US" sz="2800" dirty="0" smtClean="0"/>
              <a:t/>
            </a:r>
            <a:br>
              <a:rPr lang="en-US" sz="2800" dirty="0" smtClean="0"/>
            </a:br>
            <a:r>
              <a:rPr lang="en-US" sz="3600" dirty="0" smtClean="0"/>
              <a:t>“Air traffic and logistics development between the EU rural areas and China”</a:t>
            </a:r>
            <a:r>
              <a:rPr lang="en-US" sz="2800" dirty="0" smtClean="0"/>
              <a:t/>
            </a:r>
            <a:br>
              <a:rPr lang="en-US" sz="2800" dirty="0" smtClean="0"/>
            </a:br>
            <a:r>
              <a:rPr lang="en-US" sz="2800" dirty="0" smtClean="0"/>
              <a:t/>
            </a:r>
            <a:br>
              <a:rPr lang="en-US" sz="2800" dirty="0" smtClean="0"/>
            </a:br>
            <a:r>
              <a:rPr lang="en-US" sz="2400" dirty="0" smtClean="0">
                <a:solidFill>
                  <a:srgbClr val="000000"/>
                </a:solidFill>
              </a:rPr>
              <a:t>20-21 March 2019</a:t>
            </a:r>
            <a:br>
              <a:rPr lang="en-US" sz="2400" dirty="0" smtClean="0">
                <a:solidFill>
                  <a:srgbClr val="000000"/>
                </a:solidFill>
              </a:rPr>
            </a:br>
            <a:r>
              <a:rPr lang="en-US" sz="2400" dirty="0" smtClean="0">
                <a:solidFill>
                  <a:srgbClr val="000000"/>
                </a:solidFill>
              </a:rPr>
              <a:t> Tartu, Estonia</a:t>
            </a:r>
            <a:r>
              <a:rPr lang="en-US" sz="2800" dirty="0" smtClean="0"/>
              <a:t/>
            </a:r>
            <a:br>
              <a:rPr lang="en-US" sz="2800" dirty="0" smtClean="0"/>
            </a:b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5490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58145" y="855515"/>
            <a:ext cx="8456133" cy="3898594"/>
          </a:xfrm>
        </p:spPr>
        <p:txBody>
          <a:bodyPr/>
          <a:lstStyle/>
          <a:p>
            <a:pPr marL="342900" indent="-342900" algn="l">
              <a:spcAft>
                <a:spcPts val="1200"/>
              </a:spcAft>
              <a:buFont typeface="Arial"/>
              <a:buChar char="•"/>
            </a:pPr>
            <a:r>
              <a:rPr lang="en-US" sz="2000" dirty="0"/>
              <a:t>Capacity of European aviation market is needed to grow.</a:t>
            </a:r>
          </a:p>
          <a:p>
            <a:pPr marL="342900" indent="-342900" algn="l">
              <a:spcAft>
                <a:spcPts val="1200"/>
              </a:spcAft>
            </a:pPr>
            <a:r>
              <a:rPr lang="en-US" sz="2000" dirty="0"/>
              <a:t>Europe’s aviation market is currently fully saturated when it comes to airplane companies and airports. Also, major EU airports cannot receive more flights from growing areas like China and the rest of the Asia, for simply the reason that there are no open slots available. </a:t>
            </a:r>
          </a:p>
          <a:p>
            <a:pPr marL="342900" indent="-342900" algn="l">
              <a:spcAft>
                <a:spcPts val="1200"/>
              </a:spcAft>
            </a:pPr>
            <a:r>
              <a:rPr lang="en-US" sz="2000" dirty="0"/>
              <a:t>This means there is a demand to develop new airports in European Rural Areas and outside the major cities to China and the rest of Asia.</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669099"/>
            <a:ext cx="4343400" cy="473904"/>
          </a:xfrm>
          <a:prstGeom prst="rect">
            <a:avLst/>
          </a:prstGeom>
        </p:spPr>
        <p:txBody>
          <a:bodyPr vert="horz" wrap="square" lIns="0" tIns="12700" rIns="0" bIns="0" rtlCol="0">
            <a:spAutoFit/>
          </a:bodyPr>
          <a:lstStyle/>
          <a:p>
            <a:pPr marL="12700">
              <a:lnSpc>
                <a:spcPct val="100000"/>
              </a:lnSpc>
              <a:spcBef>
                <a:spcPts val="100"/>
              </a:spcBef>
            </a:pPr>
            <a:r>
              <a:rPr sz="3000" spc="-180" dirty="0"/>
              <a:t>Opportunities </a:t>
            </a:r>
            <a:r>
              <a:rPr sz="3000" spc="-125" dirty="0"/>
              <a:t>for</a:t>
            </a:r>
            <a:r>
              <a:rPr sz="3000" spc="-160" dirty="0"/>
              <a:t> </a:t>
            </a:r>
            <a:r>
              <a:rPr sz="3000" spc="-315" dirty="0"/>
              <a:t>SME’s</a:t>
            </a:r>
            <a:endParaRPr sz="3000" dirty="0"/>
          </a:p>
        </p:txBody>
      </p:sp>
      <p:sp>
        <p:nvSpPr>
          <p:cNvPr id="3" name="object 3"/>
          <p:cNvSpPr txBox="1"/>
          <p:nvPr/>
        </p:nvSpPr>
        <p:spPr>
          <a:xfrm>
            <a:off x="1146150" y="1430160"/>
            <a:ext cx="5940451" cy="2207074"/>
          </a:xfrm>
          <a:prstGeom prst="rect">
            <a:avLst/>
          </a:prstGeom>
        </p:spPr>
        <p:txBody>
          <a:bodyPr vert="horz" wrap="square" lIns="0" tIns="88900" rIns="0" bIns="0" rtlCol="0">
            <a:spAutoFit/>
          </a:bodyPr>
          <a:lstStyle/>
          <a:p>
            <a:pPr marL="12700">
              <a:lnSpc>
                <a:spcPct val="100000"/>
              </a:lnSpc>
              <a:spcBef>
                <a:spcPts val="700"/>
              </a:spcBef>
            </a:pPr>
            <a:r>
              <a:rPr sz="2400" spc="-90" dirty="0">
                <a:solidFill>
                  <a:srgbClr val="1C4586"/>
                </a:solidFill>
                <a:latin typeface="Arial"/>
                <a:cs typeface="Arial"/>
              </a:rPr>
              <a:t>›</a:t>
            </a:r>
            <a:r>
              <a:rPr sz="2400" spc="-90" dirty="0">
                <a:solidFill>
                  <a:srgbClr val="FFFFFF"/>
                </a:solidFill>
                <a:latin typeface="Arial"/>
                <a:cs typeface="Arial"/>
              </a:rPr>
              <a:t>Provide </a:t>
            </a:r>
            <a:r>
              <a:rPr sz="2400" spc="-80" dirty="0">
                <a:solidFill>
                  <a:srgbClr val="FFFFFF"/>
                </a:solidFill>
                <a:latin typeface="Arial"/>
                <a:cs typeface="Arial"/>
              </a:rPr>
              <a:t>expertise </a:t>
            </a:r>
            <a:r>
              <a:rPr sz="2400" spc="10" dirty="0">
                <a:solidFill>
                  <a:srgbClr val="FFFFFF"/>
                </a:solidFill>
                <a:latin typeface="Arial"/>
                <a:cs typeface="Arial"/>
              </a:rPr>
              <a:t>for </a:t>
            </a:r>
            <a:r>
              <a:rPr sz="2400" spc="-25" dirty="0">
                <a:solidFill>
                  <a:srgbClr val="FFFFFF"/>
                </a:solidFill>
                <a:latin typeface="Arial"/>
                <a:cs typeface="Arial"/>
              </a:rPr>
              <a:t>the</a:t>
            </a:r>
            <a:r>
              <a:rPr sz="2400" spc="-440" dirty="0">
                <a:solidFill>
                  <a:srgbClr val="FFFFFF"/>
                </a:solidFill>
                <a:latin typeface="Arial"/>
                <a:cs typeface="Arial"/>
              </a:rPr>
              <a:t> </a:t>
            </a:r>
            <a:r>
              <a:rPr sz="2400" spc="-20" dirty="0">
                <a:solidFill>
                  <a:srgbClr val="FFFFFF"/>
                </a:solidFill>
                <a:latin typeface="Arial"/>
                <a:cs typeface="Arial"/>
              </a:rPr>
              <a:t>platform</a:t>
            </a:r>
            <a:endParaRPr sz="2400" dirty="0">
              <a:latin typeface="Arial"/>
              <a:cs typeface="Arial"/>
            </a:endParaRPr>
          </a:p>
          <a:p>
            <a:pPr marL="12700">
              <a:lnSpc>
                <a:spcPct val="100000"/>
              </a:lnSpc>
              <a:spcBef>
                <a:spcPts val="600"/>
              </a:spcBef>
            </a:pPr>
            <a:r>
              <a:rPr sz="2400" spc="-40" dirty="0">
                <a:solidFill>
                  <a:srgbClr val="1C4586"/>
                </a:solidFill>
                <a:latin typeface="Arial"/>
                <a:cs typeface="Arial"/>
              </a:rPr>
              <a:t>›</a:t>
            </a:r>
            <a:r>
              <a:rPr sz="2400" spc="-40" dirty="0">
                <a:solidFill>
                  <a:srgbClr val="FFFFFF"/>
                </a:solidFill>
                <a:latin typeface="Arial"/>
                <a:cs typeface="Arial"/>
              </a:rPr>
              <a:t>Offer </a:t>
            </a:r>
            <a:r>
              <a:rPr sz="2400" spc="-140" dirty="0">
                <a:solidFill>
                  <a:srgbClr val="FFFFFF"/>
                </a:solidFill>
                <a:latin typeface="Arial"/>
                <a:cs typeface="Arial"/>
              </a:rPr>
              <a:t>services </a:t>
            </a:r>
            <a:r>
              <a:rPr sz="2400" spc="-110" dirty="0">
                <a:solidFill>
                  <a:srgbClr val="FFFFFF"/>
                </a:solidFill>
                <a:latin typeface="Arial"/>
                <a:cs typeface="Arial"/>
              </a:rPr>
              <a:t>and </a:t>
            </a:r>
            <a:r>
              <a:rPr sz="2400" spc="-90" dirty="0">
                <a:solidFill>
                  <a:srgbClr val="FFFFFF"/>
                </a:solidFill>
                <a:latin typeface="Arial"/>
                <a:cs typeface="Arial"/>
              </a:rPr>
              <a:t>machinery </a:t>
            </a:r>
            <a:r>
              <a:rPr sz="2400" spc="10" dirty="0">
                <a:solidFill>
                  <a:srgbClr val="FFFFFF"/>
                </a:solidFill>
                <a:latin typeface="Arial"/>
                <a:cs typeface="Arial"/>
              </a:rPr>
              <a:t>for </a:t>
            </a:r>
            <a:r>
              <a:rPr sz="2400" spc="-25" dirty="0">
                <a:solidFill>
                  <a:srgbClr val="FFFFFF"/>
                </a:solidFill>
                <a:latin typeface="Arial"/>
                <a:cs typeface="Arial"/>
              </a:rPr>
              <a:t>the</a:t>
            </a:r>
            <a:r>
              <a:rPr sz="2400" spc="-434" dirty="0">
                <a:solidFill>
                  <a:srgbClr val="FFFFFF"/>
                </a:solidFill>
                <a:latin typeface="Arial"/>
                <a:cs typeface="Arial"/>
              </a:rPr>
              <a:t> </a:t>
            </a:r>
            <a:r>
              <a:rPr sz="2400" spc="-20" dirty="0">
                <a:solidFill>
                  <a:srgbClr val="FFFFFF"/>
                </a:solidFill>
                <a:latin typeface="Arial"/>
                <a:cs typeface="Arial"/>
              </a:rPr>
              <a:t>platform</a:t>
            </a:r>
            <a:endParaRPr sz="2400" dirty="0">
              <a:latin typeface="Arial"/>
              <a:cs typeface="Arial"/>
            </a:endParaRPr>
          </a:p>
          <a:p>
            <a:pPr marL="12700">
              <a:lnSpc>
                <a:spcPct val="100000"/>
              </a:lnSpc>
              <a:spcBef>
                <a:spcPts val="605"/>
              </a:spcBef>
            </a:pPr>
            <a:r>
              <a:rPr sz="2400" spc="-165" dirty="0">
                <a:solidFill>
                  <a:srgbClr val="1C4586"/>
                </a:solidFill>
                <a:latin typeface="Arial"/>
                <a:cs typeface="Arial"/>
              </a:rPr>
              <a:t>›</a:t>
            </a:r>
            <a:r>
              <a:rPr sz="2400" spc="-165" dirty="0">
                <a:solidFill>
                  <a:srgbClr val="FFFFFF"/>
                </a:solidFill>
                <a:latin typeface="Arial"/>
                <a:cs typeface="Arial"/>
              </a:rPr>
              <a:t>R&amp;D</a:t>
            </a:r>
            <a:endParaRPr sz="2400" dirty="0">
              <a:latin typeface="Arial"/>
              <a:cs typeface="Arial"/>
            </a:endParaRPr>
          </a:p>
          <a:p>
            <a:pPr marL="12700" marR="202565">
              <a:lnSpc>
                <a:spcPct val="100000"/>
              </a:lnSpc>
              <a:spcBef>
                <a:spcPts val="600"/>
              </a:spcBef>
            </a:pPr>
            <a:r>
              <a:rPr sz="2400" spc="-150" dirty="0">
                <a:solidFill>
                  <a:srgbClr val="1C4586"/>
                </a:solidFill>
                <a:latin typeface="Arial"/>
                <a:cs typeface="Arial"/>
              </a:rPr>
              <a:t>›</a:t>
            </a:r>
            <a:r>
              <a:rPr sz="2400" spc="-150" dirty="0">
                <a:solidFill>
                  <a:srgbClr val="FFFFFF"/>
                </a:solidFill>
                <a:latin typeface="Arial"/>
                <a:cs typeface="Arial"/>
              </a:rPr>
              <a:t>Take </a:t>
            </a:r>
            <a:r>
              <a:rPr sz="2400" spc="-20" dirty="0">
                <a:solidFill>
                  <a:srgbClr val="FFFFFF"/>
                </a:solidFill>
                <a:latin typeface="Arial"/>
                <a:cs typeface="Arial"/>
              </a:rPr>
              <a:t>part </a:t>
            </a:r>
            <a:r>
              <a:rPr sz="2400" spc="-30" dirty="0">
                <a:solidFill>
                  <a:srgbClr val="FFFFFF"/>
                </a:solidFill>
                <a:latin typeface="Arial"/>
                <a:cs typeface="Arial"/>
              </a:rPr>
              <a:t>in </a:t>
            </a:r>
            <a:r>
              <a:rPr sz="2400" spc="-60" dirty="0">
                <a:solidFill>
                  <a:srgbClr val="FFFFFF"/>
                </a:solidFill>
                <a:latin typeface="Arial"/>
                <a:cs typeface="Arial"/>
              </a:rPr>
              <a:t>innovative </a:t>
            </a:r>
            <a:r>
              <a:rPr sz="2400" spc="-110" dirty="0">
                <a:solidFill>
                  <a:srgbClr val="FFFFFF"/>
                </a:solidFill>
                <a:latin typeface="Arial"/>
                <a:cs typeface="Arial"/>
              </a:rPr>
              <a:t>and </a:t>
            </a:r>
            <a:r>
              <a:rPr sz="2400" spc="-50" dirty="0">
                <a:solidFill>
                  <a:srgbClr val="FFFFFF"/>
                </a:solidFill>
                <a:latin typeface="Arial"/>
                <a:cs typeface="Arial"/>
              </a:rPr>
              <a:t>entrepreneurial  </a:t>
            </a:r>
            <a:r>
              <a:rPr sz="2400" spc="-70" dirty="0">
                <a:solidFill>
                  <a:srgbClr val="FFFFFF"/>
                </a:solidFill>
                <a:latin typeface="Arial"/>
                <a:cs typeface="Arial"/>
              </a:rPr>
              <a:t>development </a:t>
            </a:r>
            <a:r>
              <a:rPr sz="2400" spc="-100" dirty="0">
                <a:solidFill>
                  <a:srgbClr val="FFFFFF"/>
                </a:solidFill>
                <a:latin typeface="Arial"/>
                <a:cs typeface="Arial"/>
              </a:rPr>
              <a:t>programs </a:t>
            </a:r>
            <a:r>
              <a:rPr sz="2400" spc="-110" dirty="0">
                <a:solidFill>
                  <a:srgbClr val="FFFFFF"/>
                </a:solidFill>
                <a:latin typeface="Arial"/>
                <a:cs typeface="Arial"/>
              </a:rPr>
              <a:t>and </a:t>
            </a:r>
            <a:r>
              <a:rPr sz="2400" spc="-90" dirty="0">
                <a:solidFill>
                  <a:srgbClr val="FFFFFF"/>
                </a:solidFill>
                <a:latin typeface="Arial"/>
                <a:cs typeface="Arial"/>
              </a:rPr>
              <a:t>policies </a:t>
            </a:r>
            <a:r>
              <a:rPr sz="2400" spc="-30" dirty="0">
                <a:solidFill>
                  <a:srgbClr val="FFFFFF"/>
                </a:solidFill>
                <a:latin typeface="Arial"/>
                <a:cs typeface="Arial"/>
              </a:rPr>
              <a:t>in</a:t>
            </a:r>
            <a:r>
              <a:rPr sz="2400" spc="-360" dirty="0">
                <a:solidFill>
                  <a:srgbClr val="FFFFFF"/>
                </a:solidFill>
                <a:latin typeface="Arial"/>
                <a:cs typeface="Arial"/>
              </a:rPr>
              <a:t> </a:t>
            </a:r>
            <a:r>
              <a:rPr sz="2400" spc="-140" dirty="0">
                <a:solidFill>
                  <a:srgbClr val="FFFFFF"/>
                </a:solidFill>
                <a:latin typeface="Arial"/>
                <a:cs typeface="Arial"/>
              </a:rPr>
              <a:t>China.</a:t>
            </a:r>
            <a:endParaRPr sz="2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2808" y="407420"/>
            <a:ext cx="4271392" cy="473904"/>
          </a:xfrm>
          <a:prstGeom prst="rect">
            <a:avLst/>
          </a:prstGeom>
        </p:spPr>
        <p:txBody>
          <a:bodyPr vert="horz" wrap="square" lIns="0" tIns="12700" rIns="0" bIns="0" rtlCol="0">
            <a:spAutoFit/>
          </a:bodyPr>
          <a:lstStyle/>
          <a:p>
            <a:pPr marL="12700">
              <a:lnSpc>
                <a:spcPct val="100000"/>
              </a:lnSpc>
              <a:spcBef>
                <a:spcPts val="100"/>
              </a:spcBef>
            </a:pPr>
            <a:r>
              <a:rPr sz="3000" spc="-180" dirty="0"/>
              <a:t>Opportunities </a:t>
            </a:r>
            <a:r>
              <a:rPr sz="3000" spc="-125" dirty="0"/>
              <a:t>for</a:t>
            </a:r>
            <a:r>
              <a:rPr sz="3000" spc="-170" dirty="0"/>
              <a:t> </a:t>
            </a:r>
            <a:r>
              <a:rPr sz="3000" spc="-310" dirty="0"/>
              <a:t>SME’s</a:t>
            </a:r>
            <a:endParaRPr sz="3000" dirty="0"/>
          </a:p>
        </p:txBody>
      </p:sp>
      <p:sp>
        <p:nvSpPr>
          <p:cNvPr id="3" name="object 3"/>
          <p:cNvSpPr/>
          <p:nvPr/>
        </p:nvSpPr>
        <p:spPr>
          <a:xfrm>
            <a:off x="1621537" y="1811323"/>
            <a:ext cx="1557655" cy="435707"/>
          </a:xfrm>
          <a:custGeom>
            <a:avLst/>
            <a:gdLst/>
            <a:ahLst/>
            <a:cxnLst/>
            <a:rect l="l" t="t" r="r" b="b"/>
            <a:pathLst>
              <a:path w="1557655" h="436244">
                <a:moveTo>
                  <a:pt x="1484883" y="0"/>
                </a:moveTo>
                <a:lnTo>
                  <a:pt x="72643" y="0"/>
                </a:lnTo>
                <a:lnTo>
                  <a:pt x="44362" y="5707"/>
                </a:lnTo>
                <a:lnTo>
                  <a:pt x="21272" y="21272"/>
                </a:lnTo>
                <a:lnTo>
                  <a:pt x="5707" y="44362"/>
                </a:lnTo>
                <a:lnTo>
                  <a:pt x="0" y="72643"/>
                </a:lnTo>
                <a:lnTo>
                  <a:pt x="0" y="363219"/>
                </a:lnTo>
                <a:lnTo>
                  <a:pt x="5707" y="391501"/>
                </a:lnTo>
                <a:lnTo>
                  <a:pt x="21272" y="414591"/>
                </a:lnTo>
                <a:lnTo>
                  <a:pt x="44362" y="430156"/>
                </a:lnTo>
                <a:lnTo>
                  <a:pt x="72643" y="435863"/>
                </a:lnTo>
                <a:lnTo>
                  <a:pt x="1484883" y="435863"/>
                </a:lnTo>
                <a:lnTo>
                  <a:pt x="1513165" y="430156"/>
                </a:lnTo>
                <a:lnTo>
                  <a:pt x="1536255" y="414591"/>
                </a:lnTo>
                <a:lnTo>
                  <a:pt x="1551820" y="391501"/>
                </a:lnTo>
                <a:lnTo>
                  <a:pt x="1557527" y="363219"/>
                </a:lnTo>
                <a:lnTo>
                  <a:pt x="1557527" y="72643"/>
                </a:lnTo>
                <a:lnTo>
                  <a:pt x="1551820" y="44362"/>
                </a:lnTo>
                <a:lnTo>
                  <a:pt x="1536255" y="21272"/>
                </a:lnTo>
                <a:lnTo>
                  <a:pt x="1513165" y="5707"/>
                </a:lnTo>
                <a:lnTo>
                  <a:pt x="1484883" y="0"/>
                </a:lnTo>
                <a:close/>
              </a:path>
            </a:pathLst>
          </a:custGeom>
          <a:solidFill>
            <a:srgbClr val="702527"/>
          </a:solidFill>
        </p:spPr>
        <p:txBody>
          <a:bodyPr wrap="square" lIns="0" tIns="0" rIns="0" bIns="0" rtlCol="0"/>
          <a:lstStyle/>
          <a:p>
            <a:endParaRPr/>
          </a:p>
        </p:txBody>
      </p:sp>
      <p:sp>
        <p:nvSpPr>
          <p:cNvPr id="4" name="object 4"/>
          <p:cNvSpPr/>
          <p:nvPr/>
        </p:nvSpPr>
        <p:spPr>
          <a:xfrm>
            <a:off x="1621537" y="1811323"/>
            <a:ext cx="1557655" cy="435707"/>
          </a:xfrm>
          <a:custGeom>
            <a:avLst/>
            <a:gdLst/>
            <a:ahLst/>
            <a:cxnLst/>
            <a:rect l="l" t="t" r="r" b="b"/>
            <a:pathLst>
              <a:path w="1557655" h="436244">
                <a:moveTo>
                  <a:pt x="0" y="72643"/>
                </a:moveTo>
                <a:lnTo>
                  <a:pt x="5707" y="44362"/>
                </a:lnTo>
                <a:lnTo>
                  <a:pt x="21272" y="21272"/>
                </a:lnTo>
                <a:lnTo>
                  <a:pt x="44362" y="5707"/>
                </a:lnTo>
                <a:lnTo>
                  <a:pt x="72643" y="0"/>
                </a:lnTo>
                <a:lnTo>
                  <a:pt x="1484883" y="0"/>
                </a:lnTo>
                <a:lnTo>
                  <a:pt x="1513165" y="5707"/>
                </a:lnTo>
                <a:lnTo>
                  <a:pt x="1536255" y="21272"/>
                </a:lnTo>
                <a:lnTo>
                  <a:pt x="1551820" y="44362"/>
                </a:lnTo>
                <a:lnTo>
                  <a:pt x="1557527" y="72643"/>
                </a:lnTo>
                <a:lnTo>
                  <a:pt x="1557527" y="363219"/>
                </a:lnTo>
                <a:lnTo>
                  <a:pt x="1551820" y="391501"/>
                </a:lnTo>
                <a:lnTo>
                  <a:pt x="1536255" y="414591"/>
                </a:lnTo>
                <a:lnTo>
                  <a:pt x="1513165" y="430156"/>
                </a:lnTo>
                <a:lnTo>
                  <a:pt x="1484883" y="435863"/>
                </a:lnTo>
                <a:lnTo>
                  <a:pt x="72643" y="435863"/>
                </a:lnTo>
                <a:lnTo>
                  <a:pt x="44362" y="430156"/>
                </a:lnTo>
                <a:lnTo>
                  <a:pt x="21272" y="414591"/>
                </a:lnTo>
                <a:lnTo>
                  <a:pt x="5707" y="391501"/>
                </a:lnTo>
                <a:lnTo>
                  <a:pt x="0" y="363219"/>
                </a:lnTo>
                <a:lnTo>
                  <a:pt x="0" y="72643"/>
                </a:lnTo>
                <a:close/>
              </a:path>
            </a:pathLst>
          </a:custGeom>
          <a:ln w="24384">
            <a:solidFill>
              <a:srgbClr val="285D87"/>
            </a:solidFill>
          </a:ln>
        </p:spPr>
        <p:txBody>
          <a:bodyPr wrap="square" lIns="0" tIns="0" rIns="0" bIns="0" rtlCol="0"/>
          <a:lstStyle/>
          <a:p>
            <a:endParaRPr/>
          </a:p>
        </p:txBody>
      </p:sp>
      <p:sp>
        <p:nvSpPr>
          <p:cNvPr id="5" name="object 5"/>
          <p:cNvSpPr txBox="1"/>
          <p:nvPr/>
        </p:nvSpPr>
        <p:spPr>
          <a:xfrm>
            <a:off x="1760601" y="1854400"/>
            <a:ext cx="1277620" cy="345014"/>
          </a:xfrm>
          <a:prstGeom prst="rect">
            <a:avLst/>
          </a:prstGeom>
        </p:spPr>
        <p:txBody>
          <a:bodyPr vert="horz" wrap="square" lIns="0" tIns="13335" rIns="0" bIns="0" rtlCol="0">
            <a:spAutoFit/>
          </a:bodyPr>
          <a:lstStyle/>
          <a:p>
            <a:pPr algn="ctr">
              <a:lnSpc>
                <a:spcPts val="1255"/>
              </a:lnSpc>
              <a:spcBef>
                <a:spcPts val="105"/>
              </a:spcBef>
            </a:pPr>
            <a:r>
              <a:rPr sz="1050" spc="-5" dirty="0">
                <a:solidFill>
                  <a:srgbClr val="FFFFFF"/>
                </a:solidFill>
                <a:latin typeface="Arial"/>
                <a:cs typeface="Arial"/>
              </a:rPr>
              <a:t>Aviation </a:t>
            </a:r>
            <a:r>
              <a:rPr sz="1050" spc="-10" dirty="0">
                <a:solidFill>
                  <a:srgbClr val="FFFFFF"/>
                </a:solidFill>
                <a:latin typeface="Arial"/>
                <a:cs typeface="Arial"/>
              </a:rPr>
              <a:t>and</a:t>
            </a:r>
            <a:r>
              <a:rPr sz="1050" spc="-15" dirty="0">
                <a:solidFill>
                  <a:srgbClr val="FFFFFF"/>
                </a:solidFill>
                <a:latin typeface="Arial"/>
                <a:cs typeface="Arial"/>
              </a:rPr>
              <a:t> </a:t>
            </a:r>
            <a:r>
              <a:rPr sz="1050" dirty="0">
                <a:solidFill>
                  <a:srgbClr val="FFFFFF"/>
                </a:solidFill>
                <a:latin typeface="Arial"/>
                <a:cs typeface="Arial"/>
              </a:rPr>
              <a:t>logistics</a:t>
            </a:r>
            <a:endParaRPr sz="1050">
              <a:latin typeface="Arial"/>
              <a:cs typeface="Arial"/>
            </a:endParaRPr>
          </a:p>
          <a:p>
            <a:pPr algn="ctr">
              <a:lnSpc>
                <a:spcPts val="1255"/>
              </a:lnSpc>
            </a:pPr>
            <a:r>
              <a:rPr sz="1050" dirty="0">
                <a:solidFill>
                  <a:srgbClr val="FFFFFF"/>
                </a:solidFill>
                <a:latin typeface="Arial"/>
                <a:cs typeface="Arial"/>
              </a:rPr>
              <a:t>platform</a:t>
            </a:r>
            <a:endParaRPr sz="1050">
              <a:latin typeface="Arial"/>
              <a:cs typeface="Arial"/>
            </a:endParaRPr>
          </a:p>
        </p:txBody>
      </p:sp>
      <p:sp>
        <p:nvSpPr>
          <p:cNvPr id="6" name="object 6"/>
          <p:cNvSpPr/>
          <p:nvPr/>
        </p:nvSpPr>
        <p:spPr>
          <a:xfrm>
            <a:off x="1716023" y="2700241"/>
            <a:ext cx="1369060" cy="356430"/>
          </a:xfrm>
          <a:custGeom>
            <a:avLst/>
            <a:gdLst/>
            <a:ahLst/>
            <a:cxnLst/>
            <a:rect l="l" t="t" r="r" b="b"/>
            <a:pathLst>
              <a:path w="1369060" h="356869">
                <a:moveTo>
                  <a:pt x="1309115" y="0"/>
                </a:moveTo>
                <a:lnTo>
                  <a:pt x="59436" y="0"/>
                </a:lnTo>
                <a:lnTo>
                  <a:pt x="36325" y="4679"/>
                </a:lnTo>
                <a:lnTo>
                  <a:pt x="17430" y="17430"/>
                </a:lnTo>
                <a:lnTo>
                  <a:pt x="4679" y="36325"/>
                </a:lnTo>
                <a:lnTo>
                  <a:pt x="0" y="59436"/>
                </a:lnTo>
                <a:lnTo>
                  <a:pt x="0" y="297180"/>
                </a:lnTo>
                <a:lnTo>
                  <a:pt x="4679" y="320290"/>
                </a:lnTo>
                <a:lnTo>
                  <a:pt x="17430" y="339185"/>
                </a:lnTo>
                <a:lnTo>
                  <a:pt x="36325" y="351936"/>
                </a:lnTo>
                <a:lnTo>
                  <a:pt x="59436" y="356616"/>
                </a:lnTo>
                <a:lnTo>
                  <a:pt x="1309115" y="356616"/>
                </a:lnTo>
                <a:lnTo>
                  <a:pt x="1332226" y="351936"/>
                </a:lnTo>
                <a:lnTo>
                  <a:pt x="1351121" y="339185"/>
                </a:lnTo>
                <a:lnTo>
                  <a:pt x="1363872" y="320290"/>
                </a:lnTo>
                <a:lnTo>
                  <a:pt x="1368552" y="297180"/>
                </a:lnTo>
                <a:lnTo>
                  <a:pt x="1368552" y="59436"/>
                </a:lnTo>
                <a:lnTo>
                  <a:pt x="1363872" y="36325"/>
                </a:lnTo>
                <a:lnTo>
                  <a:pt x="1351121" y="17430"/>
                </a:lnTo>
                <a:lnTo>
                  <a:pt x="1332226" y="4679"/>
                </a:lnTo>
                <a:lnTo>
                  <a:pt x="1309115" y="0"/>
                </a:lnTo>
                <a:close/>
              </a:path>
            </a:pathLst>
          </a:custGeom>
          <a:solidFill>
            <a:srgbClr val="702527"/>
          </a:solidFill>
        </p:spPr>
        <p:txBody>
          <a:bodyPr wrap="square" lIns="0" tIns="0" rIns="0" bIns="0" rtlCol="0"/>
          <a:lstStyle/>
          <a:p>
            <a:endParaRPr/>
          </a:p>
        </p:txBody>
      </p:sp>
      <p:sp>
        <p:nvSpPr>
          <p:cNvPr id="7" name="object 7"/>
          <p:cNvSpPr/>
          <p:nvPr/>
        </p:nvSpPr>
        <p:spPr>
          <a:xfrm>
            <a:off x="1716023" y="2700241"/>
            <a:ext cx="1369060" cy="356430"/>
          </a:xfrm>
          <a:custGeom>
            <a:avLst/>
            <a:gdLst/>
            <a:ahLst/>
            <a:cxnLst/>
            <a:rect l="l" t="t" r="r" b="b"/>
            <a:pathLst>
              <a:path w="1369060" h="356869">
                <a:moveTo>
                  <a:pt x="0" y="59436"/>
                </a:moveTo>
                <a:lnTo>
                  <a:pt x="4679" y="36325"/>
                </a:lnTo>
                <a:lnTo>
                  <a:pt x="17430" y="17430"/>
                </a:lnTo>
                <a:lnTo>
                  <a:pt x="36325" y="4679"/>
                </a:lnTo>
                <a:lnTo>
                  <a:pt x="59436" y="0"/>
                </a:lnTo>
                <a:lnTo>
                  <a:pt x="1309115" y="0"/>
                </a:lnTo>
                <a:lnTo>
                  <a:pt x="1332226" y="4679"/>
                </a:lnTo>
                <a:lnTo>
                  <a:pt x="1351121" y="17430"/>
                </a:lnTo>
                <a:lnTo>
                  <a:pt x="1363872" y="36325"/>
                </a:lnTo>
                <a:lnTo>
                  <a:pt x="1368552" y="59436"/>
                </a:lnTo>
                <a:lnTo>
                  <a:pt x="1368552" y="297180"/>
                </a:lnTo>
                <a:lnTo>
                  <a:pt x="1363872" y="320290"/>
                </a:lnTo>
                <a:lnTo>
                  <a:pt x="1351121" y="339185"/>
                </a:lnTo>
                <a:lnTo>
                  <a:pt x="1332226" y="351936"/>
                </a:lnTo>
                <a:lnTo>
                  <a:pt x="1309115" y="356616"/>
                </a:lnTo>
                <a:lnTo>
                  <a:pt x="59436" y="356616"/>
                </a:lnTo>
                <a:lnTo>
                  <a:pt x="36325" y="351936"/>
                </a:lnTo>
                <a:lnTo>
                  <a:pt x="17430" y="339185"/>
                </a:lnTo>
                <a:lnTo>
                  <a:pt x="4679" y="320290"/>
                </a:lnTo>
                <a:lnTo>
                  <a:pt x="0" y="297180"/>
                </a:lnTo>
                <a:lnTo>
                  <a:pt x="0" y="59436"/>
                </a:lnTo>
                <a:close/>
              </a:path>
            </a:pathLst>
          </a:custGeom>
          <a:ln w="24384">
            <a:solidFill>
              <a:srgbClr val="285D87"/>
            </a:solidFill>
          </a:ln>
        </p:spPr>
        <p:txBody>
          <a:bodyPr wrap="square" lIns="0" tIns="0" rIns="0" bIns="0" rtlCol="0"/>
          <a:lstStyle/>
          <a:p>
            <a:endParaRPr/>
          </a:p>
        </p:txBody>
      </p:sp>
      <p:sp>
        <p:nvSpPr>
          <p:cNvPr id="8" name="object 8"/>
          <p:cNvSpPr txBox="1"/>
          <p:nvPr/>
        </p:nvSpPr>
        <p:spPr>
          <a:xfrm>
            <a:off x="1991360" y="2704300"/>
            <a:ext cx="817880" cy="345014"/>
          </a:xfrm>
          <a:prstGeom prst="rect">
            <a:avLst/>
          </a:prstGeom>
        </p:spPr>
        <p:txBody>
          <a:bodyPr vert="horz" wrap="square" lIns="0" tIns="13335" rIns="0" bIns="0" rtlCol="0">
            <a:spAutoFit/>
          </a:bodyPr>
          <a:lstStyle/>
          <a:p>
            <a:pPr marL="73025" marR="5080" indent="-60960">
              <a:lnSpc>
                <a:spcPct val="100000"/>
              </a:lnSpc>
              <a:spcBef>
                <a:spcPts val="105"/>
              </a:spcBef>
            </a:pPr>
            <a:r>
              <a:rPr sz="1050" dirty="0">
                <a:solidFill>
                  <a:srgbClr val="FFFFFF"/>
                </a:solidFill>
                <a:latin typeface="Arial"/>
                <a:cs typeface="Arial"/>
              </a:rPr>
              <a:t>D</a:t>
            </a:r>
            <a:r>
              <a:rPr sz="1050" spc="-15" dirty="0">
                <a:solidFill>
                  <a:srgbClr val="FFFFFF"/>
                </a:solidFill>
                <a:latin typeface="Arial"/>
                <a:cs typeface="Arial"/>
              </a:rPr>
              <a:t>e</a:t>
            </a:r>
            <a:r>
              <a:rPr sz="1050" spc="20" dirty="0">
                <a:solidFill>
                  <a:srgbClr val="FFFFFF"/>
                </a:solidFill>
                <a:latin typeface="Arial"/>
                <a:cs typeface="Arial"/>
              </a:rPr>
              <a:t>v</a:t>
            </a:r>
            <a:r>
              <a:rPr sz="1050" spc="-15" dirty="0">
                <a:solidFill>
                  <a:srgbClr val="FFFFFF"/>
                </a:solidFill>
                <a:latin typeface="Arial"/>
                <a:cs typeface="Arial"/>
              </a:rPr>
              <a:t>e</a:t>
            </a:r>
            <a:r>
              <a:rPr sz="1050" dirty="0">
                <a:solidFill>
                  <a:srgbClr val="FFFFFF"/>
                </a:solidFill>
                <a:latin typeface="Arial"/>
                <a:cs typeface="Arial"/>
              </a:rPr>
              <a:t>l</a:t>
            </a:r>
            <a:r>
              <a:rPr sz="1050" spc="-15" dirty="0">
                <a:solidFill>
                  <a:srgbClr val="FFFFFF"/>
                </a:solidFill>
                <a:latin typeface="Arial"/>
                <a:cs typeface="Arial"/>
              </a:rPr>
              <a:t>o</a:t>
            </a:r>
            <a:r>
              <a:rPr sz="1050" spc="10" dirty="0">
                <a:solidFill>
                  <a:srgbClr val="FFFFFF"/>
                </a:solidFill>
                <a:latin typeface="Arial"/>
                <a:cs typeface="Arial"/>
              </a:rPr>
              <a:t>p</a:t>
            </a:r>
            <a:r>
              <a:rPr sz="1050" spc="35" dirty="0">
                <a:solidFill>
                  <a:srgbClr val="FFFFFF"/>
                </a:solidFill>
                <a:latin typeface="Arial"/>
                <a:cs typeface="Arial"/>
              </a:rPr>
              <a:t>m</a:t>
            </a:r>
            <a:r>
              <a:rPr sz="1050" spc="-15" dirty="0">
                <a:solidFill>
                  <a:srgbClr val="FFFFFF"/>
                </a:solidFill>
                <a:latin typeface="Arial"/>
                <a:cs typeface="Arial"/>
              </a:rPr>
              <a:t>en</a:t>
            </a:r>
            <a:r>
              <a:rPr sz="1050" dirty="0">
                <a:solidFill>
                  <a:srgbClr val="FFFFFF"/>
                </a:solidFill>
                <a:latin typeface="Arial"/>
                <a:cs typeface="Arial"/>
              </a:rPr>
              <a:t>t  </a:t>
            </a:r>
            <a:r>
              <a:rPr sz="1050" spc="-5" dirty="0">
                <a:solidFill>
                  <a:srgbClr val="FFFFFF"/>
                </a:solidFill>
                <a:latin typeface="Arial"/>
                <a:cs typeface="Arial"/>
              </a:rPr>
              <a:t>Challenges</a:t>
            </a:r>
            <a:endParaRPr sz="1050">
              <a:latin typeface="Arial"/>
              <a:cs typeface="Arial"/>
            </a:endParaRPr>
          </a:p>
        </p:txBody>
      </p:sp>
      <p:sp>
        <p:nvSpPr>
          <p:cNvPr id="9" name="object 9"/>
          <p:cNvSpPr/>
          <p:nvPr/>
        </p:nvSpPr>
        <p:spPr>
          <a:xfrm>
            <a:off x="243840" y="3695708"/>
            <a:ext cx="1051560" cy="356430"/>
          </a:xfrm>
          <a:custGeom>
            <a:avLst/>
            <a:gdLst/>
            <a:ahLst/>
            <a:cxnLst/>
            <a:rect l="l" t="t" r="r" b="b"/>
            <a:pathLst>
              <a:path w="1051560" h="356870">
                <a:moveTo>
                  <a:pt x="992123" y="0"/>
                </a:moveTo>
                <a:lnTo>
                  <a:pt x="59436" y="0"/>
                </a:lnTo>
                <a:lnTo>
                  <a:pt x="36299" y="4679"/>
                </a:lnTo>
                <a:lnTo>
                  <a:pt x="17406" y="17430"/>
                </a:lnTo>
                <a:lnTo>
                  <a:pt x="4670" y="36325"/>
                </a:lnTo>
                <a:lnTo>
                  <a:pt x="0" y="59435"/>
                </a:lnTo>
                <a:lnTo>
                  <a:pt x="0" y="297179"/>
                </a:lnTo>
                <a:lnTo>
                  <a:pt x="4670" y="320316"/>
                </a:lnTo>
                <a:lnTo>
                  <a:pt x="17406" y="339209"/>
                </a:lnTo>
                <a:lnTo>
                  <a:pt x="36299" y="351945"/>
                </a:lnTo>
                <a:lnTo>
                  <a:pt x="59436" y="356615"/>
                </a:lnTo>
                <a:lnTo>
                  <a:pt x="992123" y="356615"/>
                </a:lnTo>
                <a:lnTo>
                  <a:pt x="1015260" y="351945"/>
                </a:lnTo>
                <a:lnTo>
                  <a:pt x="1034153" y="339209"/>
                </a:lnTo>
                <a:lnTo>
                  <a:pt x="1046889" y="320316"/>
                </a:lnTo>
                <a:lnTo>
                  <a:pt x="1051560" y="297179"/>
                </a:lnTo>
                <a:lnTo>
                  <a:pt x="1051560" y="59435"/>
                </a:lnTo>
                <a:lnTo>
                  <a:pt x="1046889" y="36325"/>
                </a:lnTo>
                <a:lnTo>
                  <a:pt x="1034153" y="17430"/>
                </a:lnTo>
                <a:lnTo>
                  <a:pt x="1015260" y="4679"/>
                </a:lnTo>
                <a:lnTo>
                  <a:pt x="992123" y="0"/>
                </a:lnTo>
                <a:close/>
              </a:path>
            </a:pathLst>
          </a:custGeom>
          <a:solidFill>
            <a:srgbClr val="702527"/>
          </a:solidFill>
        </p:spPr>
        <p:txBody>
          <a:bodyPr wrap="square" lIns="0" tIns="0" rIns="0" bIns="0" rtlCol="0"/>
          <a:lstStyle/>
          <a:p>
            <a:endParaRPr/>
          </a:p>
        </p:txBody>
      </p:sp>
      <p:sp>
        <p:nvSpPr>
          <p:cNvPr id="10" name="object 10"/>
          <p:cNvSpPr/>
          <p:nvPr/>
        </p:nvSpPr>
        <p:spPr>
          <a:xfrm>
            <a:off x="243840" y="3695708"/>
            <a:ext cx="1051560" cy="356430"/>
          </a:xfrm>
          <a:custGeom>
            <a:avLst/>
            <a:gdLst/>
            <a:ahLst/>
            <a:cxnLst/>
            <a:rect l="l" t="t" r="r" b="b"/>
            <a:pathLst>
              <a:path w="1051560" h="356870">
                <a:moveTo>
                  <a:pt x="0" y="59435"/>
                </a:moveTo>
                <a:lnTo>
                  <a:pt x="4670" y="36325"/>
                </a:lnTo>
                <a:lnTo>
                  <a:pt x="17406" y="17430"/>
                </a:lnTo>
                <a:lnTo>
                  <a:pt x="36299" y="4679"/>
                </a:lnTo>
                <a:lnTo>
                  <a:pt x="59436" y="0"/>
                </a:lnTo>
                <a:lnTo>
                  <a:pt x="992123" y="0"/>
                </a:lnTo>
                <a:lnTo>
                  <a:pt x="1015260" y="4679"/>
                </a:lnTo>
                <a:lnTo>
                  <a:pt x="1034153" y="17430"/>
                </a:lnTo>
                <a:lnTo>
                  <a:pt x="1046889" y="36325"/>
                </a:lnTo>
                <a:lnTo>
                  <a:pt x="1051560" y="59435"/>
                </a:lnTo>
                <a:lnTo>
                  <a:pt x="1051560" y="297179"/>
                </a:lnTo>
                <a:lnTo>
                  <a:pt x="1046889" y="320316"/>
                </a:lnTo>
                <a:lnTo>
                  <a:pt x="1034153" y="339209"/>
                </a:lnTo>
                <a:lnTo>
                  <a:pt x="1015260" y="351945"/>
                </a:lnTo>
                <a:lnTo>
                  <a:pt x="992123" y="356615"/>
                </a:lnTo>
                <a:lnTo>
                  <a:pt x="59436" y="356615"/>
                </a:lnTo>
                <a:lnTo>
                  <a:pt x="36299" y="351945"/>
                </a:lnTo>
                <a:lnTo>
                  <a:pt x="17406" y="339209"/>
                </a:lnTo>
                <a:lnTo>
                  <a:pt x="4670" y="320316"/>
                </a:lnTo>
                <a:lnTo>
                  <a:pt x="0" y="297179"/>
                </a:lnTo>
                <a:lnTo>
                  <a:pt x="0" y="59435"/>
                </a:lnTo>
                <a:close/>
              </a:path>
            </a:pathLst>
          </a:custGeom>
          <a:ln w="24384">
            <a:solidFill>
              <a:srgbClr val="285D87"/>
            </a:solidFill>
          </a:ln>
        </p:spPr>
        <p:txBody>
          <a:bodyPr wrap="square" lIns="0" tIns="0" rIns="0" bIns="0" rtlCol="0"/>
          <a:lstStyle/>
          <a:p>
            <a:endParaRPr/>
          </a:p>
        </p:txBody>
      </p:sp>
      <p:sp>
        <p:nvSpPr>
          <p:cNvPr id="11" name="object 11"/>
          <p:cNvSpPr txBox="1"/>
          <p:nvPr/>
        </p:nvSpPr>
        <p:spPr>
          <a:xfrm>
            <a:off x="421335" y="3700402"/>
            <a:ext cx="695960" cy="344380"/>
          </a:xfrm>
          <a:prstGeom prst="rect">
            <a:avLst/>
          </a:prstGeom>
        </p:spPr>
        <p:txBody>
          <a:bodyPr vert="horz" wrap="square" lIns="0" tIns="19685" rIns="0" bIns="0" rtlCol="0">
            <a:spAutoFit/>
          </a:bodyPr>
          <a:lstStyle/>
          <a:p>
            <a:pPr marL="12700" marR="5080" indent="140335">
              <a:lnSpc>
                <a:spcPts val="1250"/>
              </a:lnSpc>
              <a:spcBef>
                <a:spcPts val="155"/>
              </a:spcBef>
            </a:pPr>
            <a:r>
              <a:rPr sz="1050" dirty="0">
                <a:solidFill>
                  <a:srgbClr val="FFFFFF"/>
                </a:solidFill>
                <a:latin typeface="Arial"/>
                <a:cs typeface="Arial"/>
              </a:rPr>
              <a:t>Expert  </a:t>
            </a:r>
            <a:r>
              <a:rPr sz="1050" spc="5" dirty="0">
                <a:solidFill>
                  <a:srgbClr val="FFFFFF"/>
                </a:solidFill>
                <a:latin typeface="Arial"/>
                <a:cs typeface="Arial"/>
              </a:rPr>
              <a:t>r</a:t>
            </a:r>
            <a:r>
              <a:rPr sz="1050" spc="-15" dirty="0">
                <a:solidFill>
                  <a:srgbClr val="FFFFFF"/>
                </a:solidFill>
                <a:latin typeface="Arial"/>
                <a:cs typeface="Arial"/>
              </a:rPr>
              <a:t>e</a:t>
            </a:r>
            <a:r>
              <a:rPr sz="1050" dirty="0">
                <a:solidFill>
                  <a:srgbClr val="FFFFFF"/>
                </a:solidFill>
                <a:latin typeface="Arial"/>
                <a:cs typeface="Arial"/>
              </a:rPr>
              <a:t>c</a:t>
            </a:r>
            <a:r>
              <a:rPr sz="1050" spc="5" dirty="0">
                <a:solidFill>
                  <a:srgbClr val="FFFFFF"/>
                </a:solidFill>
                <a:latin typeface="Arial"/>
                <a:cs typeface="Arial"/>
              </a:rPr>
              <a:t>r</a:t>
            </a:r>
            <a:r>
              <a:rPr sz="1050" spc="-15" dirty="0">
                <a:solidFill>
                  <a:srgbClr val="FFFFFF"/>
                </a:solidFill>
                <a:latin typeface="Arial"/>
                <a:cs typeface="Arial"/>
              </a:rPr>
              <a:t>u</a:t>
            </a:r>
            <a:r>
              <a:rPr sz="1050" dirty="0">
                <a:solidFill>
                  <a:srgbClr val="FFFFFF"/>
                </a:solidFill>
                <a:latin typeface="Arial"/>
                <a:cs typeface="Arial"/>
              </a:rPr>
              <a:t>i</a:t>
            </a:r>
            <a:r>
              <a:rPr sz="1050" spc="-10" dirty="0">
                <a:solidFill>
                  <a:srgbClr val="FFFFFF"/>
                </a:solidFill>
                <a:latin typeface="Arial"/>
                <a:cs typeface="Arial"/>
              </a:rPr>
              <a:t>t</a:t>
            </a:r>
            <a:r>
              <a:rPr sz="1050" spc="35" dirty="0">
                <a:solidFill>
                  <a:srgbClr val="FFFFFF"/>
                </a:solidFill>
                <a:latin typeface="Arial"/>
                <a:cs typeface="Arial"/>
              </a:rPr>
              <a:t>m</a:t>
            </a:r>
            <a:r>
              <a:rPr sz="1050" spc="-15" dirty="0">
                <a:solidFill>
                  <a:srgbClr val="FFFFFF"/>
                </a:solidFill>
                <a:latin typeface="Arial"/>
                <a:cs typeface="Arial"/>
              </a:rPr>
              <a:t>en</a:t>
            </a:r>
            <a:r>
              <a:rPr sz="1050" dirty="0">
                <a:solidFill>
                  <a:srgbClr val="FFFFFF"/>
                </a:solidFill>
                <a:latin typeface="Arial"/>
                <a:cs typeface="Arial"/>
              </a:rPr>
              <a:t>t</a:t>
            </a:r>
            <a:endParaRPr sz="1050">
              <a:latin typeface="Arial"/>
              <a:cs typeface="Arial"/>
            </a:endParaRPr>
          </a:p>
        </p:txBody>
      </p:sp>
      <p:sp>
        <p:nvSpPr>
          <p:cNvPr id="12" name="object 12"/>
          <p:cNvSpPr/>
          <p:nvPr/>
        </p:nvSpPr>
        <p:spPr>
          <a:xfrm>
            <a:off x="5260848" y="2298401"/>
            <a:ext cx="960119" cy="432536"/>
          </a:xfrm>
          <a:custGeom>
            <a:avLst/>
            <a:gdLst/>
            <a:ahLst/>
            <a:cxnLst/>
            <a:rect l="l" t="t" r="r" b="b"/>
            <a:pathLst>
              <a:path w="960120" h="433069">
                <a:moveTo>
                  <a:pt x="887984" y="0"/>
                </a:moveTo>
                <a:lnTo>
                  <a:pt x="72136" y="0"/>
                </a:lnTo>
                <a:lnTo>
                  <a:pt x="44041" y="5663"/>
                </a:lnTo>
                <a:lnTo>
                  <a:pt x="21113" y="21113"/>
                </a:lnTo>
                <a:lnTo>
                  <a:pt x="5663" y="44041"/>
                </a:lnTo>
                <a:lnTo>
                  <a:pt x="0" y="72135"/>
                </a:lnTo>
                <a:lnTo>
                  <a:pt x="0" y="360679"/>
                </a:lnTo>
                <a:lnTo>
                  <a:pt x="5663" y="388774"/>
                </a:lnTo>
                <a:lnTo>
                  <a:pt x="21113" y="411702"/>
                </a:lnTo>
                <a:lnTo>
                  <a:pt x="44041" y="427152"/>
                </a:lnTo>
                <a:lnTo>
                  <a:pt x="72136" y="432815"/>
                </a:lnTo>
                <a:lnTo>
                  <a:pt x="887984" y="432815"/>
                </a:lnTo>
                <a:lnTo>
                  <a:pt x="916078" y="427152"/>
                </a:lnTo>
                <a:lnTo>
                  <a:pt x="939006" y="411702"/>
                </a:lnTo>
                <a:lnTo>
                  <a:pt x="954456" y="388774"/>
                </a:lnTo>
                <a:lnTo>
                  <a:pt x="960119" y="360679"/>
                </a:lnTo>
                <a:lnTo>
                  <a:pt x="960119" y="72135"/>
                </a:lnTo>
                <a:lnTo>
                  <a:pt x="954456" y="44041"/>
                </a:lnTo>
                <a:lnTo>
                  <a:pt x="939006" y="21113"/>
                </a:lnTo>
                <a:lnTo>
                  <a:pt x="916078" y="5663"/>
                </a:lnTo>
                <a:lnTo>
                  <a:pt x="887984" y="0"/>
                </a:lnTo>
                <a:close/>
              </a:path>
            </a:pathLst>
          </a:custGeom>
          <a:solidFill>
            <a:srgbClr val="3981B9"/>
          </a:solidFill>
        </p:spPr>
        <p:txBody>
          <a:bodyPr wrap="square" lIns="0" tIns="0" rIns="0" bIns="0" rtlCol="0"/>
          <a:lstStyle/>
          <a:p>
            <a:endParaRPr/>
          </a:p>
        </p:txBody>
      </p:sp>
      <p:sp>
        <p:nvSpPr>
          <p:cNvPr id="13" name="object 13"/>
          <p:cNvSpPr/>
          <p:nvPr/>
        </p:nvSpPr>
        <p:spPr>
          <a:xfrm>
            <a:off x="5260848" y="2298401"/>
            <a:ext cx="960119" cy="432536"/>
          </a:xfrm>
          <a:custGeom>
            <a:avLst/>
            <a:gdLst/>
            <a:ahLst/>
            <a:cxnLst/>
            <a:rect l="l" t="t" r="r" b="b"/>
            <a:pathLst>
              <a:path w="960120" h="433069">
                <a:moveTo>
                  <a:pt x="0" y="72135"/>
                </a:moveTo>
                <a:lnTo>
                  <a:pt x="5663" y="44041"/>
                </a:lnTo>
                <a:lnTo>
                  <a:pt x="21113" y="21113"/>
                </a:lnTo>
                <a:lnTo>
                  <a:pt x="44041" y="5663"/>
                </a:lnTo>
                <a:lnTo>
                  <a:pt x="72136" y="0"/>
                </a:lnTo>
                <a:lnTo>
                  <a:pt x="887984" y="0"/>
                </a:lnTo>
                <a:lnTo>
                  <a:pt x="916078" y="5663"/>
                </a:lnTo>
                <a:lnTo>
                  <a:pt x="939006" y="21113"/>
                </a:lnTo>
                <a:lnTo>
                  <a:pt x="954456" y="44041"/>
                </a:lnTo>
                <a:lnTo>
                  <a:pt x="960119" y="72135"/>
                </a:lnTo>
                <a:lnTo>
                  <a:pt x="960119" y="360679"/>
                </a:lnTo>
                <a:lnTo>
                  <a:pt x="954456" y="388774"/>
                </a:lnTo>
                <a:lnTo>
                  <a:pt x="939006" y="411702"/>
                </a:lnTo>
                <a:lnTo>
                  <a:pt x="916078" y="427152"/>
                </a:lnTo>
                <a:lnTo>
                  <a:pt x="887984" y="432815"/>
                </a:lnTo>
                <a:lnTo>
                  <a:pt x="72136" y="432815"/>
                </a:lnTo>
                <a:lnTo>
                  <a:pt x="44041" y="427152"/>
                </a:lnTo>
                <a:lnTo>
                  <a:pt x="21113" y="411702"/>
                </a:lnTo>
                <a:lnTo>
                  <a:pt x="5663" y="388774"/>
                </a:lnTo>
                <a:lnTo>
                  <a:pt x="0" y="360679"/>
                </a:lnTo>
                <a:lnTo>
                  <a:pt x="0" y="72135"/>
                </a:lnTo>
                <a:close/>
              </a:path>
            </a:pathLst>
          </a:custGeom>
          <a:ln w="24384">
            <a:solidFill>
              <a:srgbClr val="285D87"/>
            </a:solidFill>
          </a:ln>
        </p:spPr>
        <p:txBody>
          <a:bodyPr wrap="square" lIns="0" tIns="0" rIns="0" bIns="0" rtlCol="0"/>
          <a:lstStyle/>
          <a:p>
            <a:endParaRPr/>
          </a:p>
        </p:txBody>
      </p:sp>
      <p:sp>
        <p:nvSpPr>
          <p:cNvPr id="14" name="object 14"/>
          <p:cNvSpPr txBox="1"/>
          <p:nvPr/>
        </p:nvSpPr>
        <p:spPr>
          <a:xfrm>
            <a:off x="5339842" y="2420553"/>
            <a:ext cx="803275"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Arial"/>
                <a:cs typeface="Arial"/>
              </a:rPr>
              <a:t>JV’s in</a:t>
            </a:r>
            <a:r>
              <a:rPr sz="1050" spc="-95" dirty="0">
                <a:solidFill>
                  <a:srgbClr val="FFFFFF"/>
                </a:solidFill>
                <a:latin typeface="Arial"/>
                <a:cs typeface="Arial"/>
              </a:rPr>
              <a:t> </a:t>
            </a:r>
            <a:r>
              <a:rPr sz="1050" spc="-5" dirty="0">
                <a:solidFill>
                  <a:srgbClr val="FFFFFF"/>
                </a:solidFill>
                <a:latin typeface="Arial"/>
                <a:cs typeface="Arial"/>
              </a:rPr>
              <a:t>China</a:t>
            </a:r>
            <a:endParaRPr sz="1050">
              <a:latin typeface="Arial"/>
              <a:cs typeface="Arial"/>
            </a:endParaRPr>
          </a:p>
        </p:txBody>
      </p:sp>
      <p:sp>
        <p:nvSpPr>
          <p:cNvPr id="15" name="object 15"/>
          <p:cNvSpPr/>
          <p:nvPr/>
        </p:nvSpPr>
        <p:spPr>
          <a:xfrm>
            <a:off x="1499617" y="3695708"/>
            <a:ext cx="993775" cy="356430"/>
          </a:xfrm>
          <a:custGeom>
            <a:avLst/>
            <a:gdLst/>
            <a:ahLst/>
            <a:cxnLst/>
            <a:rect l="l" t="t" r="r" b="b"/>
            <a:pathLst>
              <a:path w="993775" h="356870">
                <a:moveTo>
                  <a:pt x="934211" y="0"/>
                </a:moveTo>
                <a:lnTo>
                  <a:pt x="59436" y="0"/>
                </a:lnTo>
                <a:lnTo>
                  <a:pt x="36325" y="4679"/>
                </a:lnTo>
                <a:lnTo>
                  <a:pt x="17430" y="17430"/>
                </a:lnTo>
                <a:lnTo>
                  <a:pt x="4679" y="36325"/>
                </a:lnTo>
                <a:lnTo>
                  <a:pt x="0" y="59435"/>
                </a:lnTo>
                <a:lnTo>
                  <a:pt x="0" y="297179"/>
                </a:lnTo>
                <a:lnTo>
                  <a:pt x="4679" y="320316"/>
                </a:lnTo>
                <a:lnTo>
                  <a:pt x="17430" y="339209"/>
                </a:lnTo>
                <a:lnTo>
                  <a:pt x="36325" y="351945"/>
                </a:lnTo>
                <a:lnTo>
                  <a:pt x="59436" y="356615"/>
                </a:lnTo>
                <a:lnTo>
                  <a:pt x="934211" y="356615"/>
                </a:lnTo>
                <a:lnTo>
                  <a:pt x="957322" y="351945"/>
                </a:lnTo>
                <a:lnTo>
                  <a:pt x="976217" y="339209"/>
                </a:lnTo>
                <a:lnTo>
                  <a:pt x="988968" y="320316"/>
                </a:lnTo>
                <a:lnTo>
                  <a:pt x="993647" y="297179"/>
                </a:lnTo>
                <a:lnTo>
                  <a:pt x="993647" y="59435"/>
                </a:lnTo>
                <a:lnTo>
                  <a:pt x="988968" y="36325"/>
                </a:lnTo>
                <a:lnTo>
                  <a:pt x="976217" y="17430"/>
                </a:lnTo>
                <a:lnTo>
                  <a:pt x="957322" y="4679"/>
                </a:lnTo>
                <a:lnTo>
                  <a:pt x="934211" y="0"/>
                </a:lnTo>
                <a:close/>
              </a:path>
            </a:pathLst>
          </a:custGeom>
          <a:solidFill>
            <a:srgbClr val="702527"/>
          </a:solidFill>
        </p:spPr>
        <p:txBody>
          <a:bodyPr wrap="square" lIns="0" tIns="0" rIns="0" bIns="0" rtlCol="0"/>
          <a:lstStyle/>
          <a:p>
            <a:endParaRPr/>
          </a:p>
        </p:txBody>
      </p:sp>
      <p:sp>
        <p:nvSpPr>
          <p:cNvPr id="16" name="object 16"/>
          <p:cNvSpPr/>
          <p:nvPr/>
        </p:nvSpPr>
        <p:spPr>
          <a:xfrm>
            <a:off x="1499617" y="3695708"/>
            <a:ext cx="993775" cy="356430"/>
          </a:xfrm>
          <a:custGeom>
            <a:avLst/>
            <a:gdLst/>
            <a:ahLst/>
            <a:cxnLst/>
            <a:rect l="l" t="t" r="r" b="b"/>
            <a:pathLst>
              <a:path w="993775" h="356870">
                <a:moveTo>
                  <a:pt x="0" y="59435"/>
                </a:moveTo>
                <a:lnTo>
                  <a:pt x="4679" y="36325"/>
                </a:lnTo>
                <a:lnTo>
                  <a:pt x="17430" y="17430"/>
                </a:lnTo>
                <a:lnTo>
                  <a:pt x="36325" y="4679"/>
                </a:lnTo>
                <a:lnTo>
                  <a:pt x="59436" y="0"/>
                </a:lnTo>
                <a:lnTo>
                  <a:pt x="934211" y="0"/>
                </a:lnTo>
                <a:lnTo>
                  <a:pt x="957322" y="4679"/>
                </a:lnTo>
                <a:lnTo>
                  <a:pt x="976217" y="17430"/>
                </a:lnTo>
                <a:lnTo>
                  <a:pt x="988968" y="36325"/>
                </a:lnTo>
                <a:lnTo>
                  <a:pt x="993647" y="59435"/>
                </a:lnTo>
                <a:lnTo>
                  <a:pt x="993647" y="297179"/>
                </a:lnTo>
                <a:lnTo>
                  <a:pt x="988968" y="320316"/>
                </a:lnTo>
                <a:lnTo>
                  <a:pt x="976217" y="339209"/>
                </a:lnTo>
                <a:lnTo>
                  <a:pt x="957322" y="351945"/>
                </a:lnTo>
                <a:lnTo>
                  <a:pt x="934211" y="356615"/>
                </a:lnTo>
                <a:lnTo>
                  <a:pt x="59436" y="356615"/>
                </a:lnTo>
                <a:lnTo>
                  <a:pt x="36325" y="351945"/>
                </a:lnTo>
                <a:lnTo>
                  <a:pt x="17430" y="339209"/>
                </a:lnTo>
                <a:lnTo>
                  <a:pt x="4679" y="320316"/>
                </a:lnTo>
                <a:lnTo>
                  <a:pt x="0" y="297179"/>
                </a:lnTo>
                <a:lnTo>
                  <a:pt x="0" y="59435"/>
                </a:lnTo>
                <a:close/>
              </a:path>
            </a:pathLst>
          </a:custGeom>
          <a:ln w="24384">
            <a:solidFill>
              <a:srgbClr val="285D87"/>
            </a:solidFill>
          </a:ln>
        </p:spPr>
        <p:txBody>
          <a:bodyPr wrap="square" lIns="0" tIns="0" rIns="0" bIns="0" rtlCol="0"/>
          <a:lstStyle/>
          <a:p>
            <a:endParaRPr/>
          </a:p>
        </p:txBody>
      </p:sp>
      <p:sp>
        <p:nvSpPr>
          <p:cNvPr id="17" name="object 17"/>
          <p:cNvSpPr txBox="1"/>
          <p:nvPr/>
        </p:nvSpPr>
        <p:spPr>
          <a:xfrm>
            <a:off x="1725295" y="3779832"/>
            <a:ext cx="542290"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Arial"/>
                <a:cs typeface="Arial"/>
              </a:rPr>
              <a:t>Services</a:t>
            </a:r>
            <a:endParaRPr sz="1050">
              <a:latin typeface="Arial"/>
              <a:cs typeface="Arial"/>
            </a:endParaRPr>
          </a:p>
        </p:txBody>
      </p:sp>
      <p:sp>
        <p:nvSpPr>
          <p:cNvPr id="18" name="object 18"/>
          <p:cNvSpPr/>
          <p:nvPr/>
        </p:nvSpPr>
        <p:spPr>
          <a:xfrm>
            <a:off x="2676144" y="3695708"/>
            <a:ext cx="798830" cy="356430"/>
          </a:xfrm>
          <a:custGeom>
            <a:avLst/>
            <a:gdLst/>
            <a:ahLst/>
            <a:cxnLst/>
            <a:rect l="l" t="t" r="r" b="b"/>
            <a:pathLst>
              <a:path w="798829" h="356870">
                <a:moveTo>
                  <a:pt x="739140" y="0"/>
                </a:moveTo>
                <a:lnTo>
                  <a:pt x="59436" y="0"/>
                </a:lnTo>
                <a:lnTo>
                  <a:pt x="36325" y="4679"/>
                </a:lnTo>
                <a:lnTo>
                  <a:pt x="17430" y="17430"/>
                </a:lnTo>
                <a:lnTo>
                  <a:pt x="4679" y="36325"/>
                </a:lnTo>
                <a:lnTo>
                  <a:pt x="0" y="59435"/>
                </a:lnTo>
                <a:lnTo>
                  <a:pt x="0" y="297179"/>
                </a:lnTo>
                <a:lnTo>
                  <a:pt x="4679" y="320316"/>
                </a:lnTo>
                <a:lnTo>
                  <a:pt x="17430" y="339209"/>
                </a:lnTo>
                <a:lnTo>
                  <a:pt x="36325" y="351945"/>
                </a:lnTo>
                <a:lnTo>
                  <a:pt x="59436" y="356615"/>
                </a:lnTo>
                <a:lnTo>
                  <a:pt x="739140" y="356615"/>
                </a:lnTo>
                <a:lnTo>
                  <a:pt x="762250" y="351945"/>
                </a:lnTo>
                <a:lnTo>
                  <a:pt x="781145" y="339209"/>
                </a:lnTo>
                <a:lnTo>
                  <a:pt x="793896" y="320316"/>
                </a:lnTo>
                <a:lnTo>
                  <a:pt x="798576" y="297179"/>
                </a:lnTo>
                <a:lnTo>
                  <a:pt x="798576" y="59435"/>
                </a:lnTo>
                <a:lnTo>
                  <a:pt x="793896" y="36325"/>
                </a:lnTo>
                <a:lnTo>
                  <a:pt x="781145" y="17430"/>
                </a:lnTo>
                <a:lnTo>
                  <a:pt x="762250" y="4679"/>
                </a:lnTo>
                <a:lnTo>
                  <a:pt x="739140" y="0"/>
                </a:lnTo>
                <a:close/>
              </a:path>
            </a:pathLst>
          </a:custGeom>
          <a:solidFill>
            <a:srgbClr val="702527"/>
          </a:solidFill>
        </p:spPr>
        <p:txBody>
          <a:bodyPr wrap="square" lIns="0" tIns="0" rIns="0" bIns="0" rtlCol="0"/>
          <a:lstStyle/>
          <a:p>
            <a:endParaRPr/>
          </a:p>
        </p:txBody>
      </p:sp>
      <p:sp>
        <p:nvSpPr>
          <p:cNvPr id="19" name="object 19"/>
          <p:cNvSpPr/>
          <p:nvPr/>
        </p:nvSpPr>
        <p:spPr>
          <a:xfrm>
            <a:off x="2676144" y="3695708"/>
            <a:ext cx="798830" cy="356430"/>
          </a:xfrm>
          <a:custGeom>
            <a:avLst/>
            <a:gdLst/>
            <a:ahLst/>
            <a:cxnLst/>
            <a:rect l="l" t="t" r="r" b="b"/>
            <a:pathLst>
              <a:path w="798829" h="356870">
                <a:moveTo>
                  <a:pt x="0" y="59435"/>
                </a:moveTo>
                <a:lnTo>
                  <a:pt x="4679" y="36325"/>
                </a:lnTo>
                <a:lnTo>
                  <a:pt x="17430" y="17430"/>
                </a:lnTo>
                <a:lnTo>
                  <a:pt x="36325" y="4679"/>
                </a:lnTo>
                <a:lnTo>
                  <a:pt x="59436" y="0"/>
                </a:lnTo>
                <a:lnTo>
                  <a:pt x="739140" y="0"/>
                </a:lnTo>
                <a:lnTo>
                  <a:pt x="762250" y="4679"/>
                </a:lnTo>
                <a:lnTo>
                  <a:pt x="781145" y="17430"/>
                </a:lnTo>
                <a:lnTo>
                  <a:pt x="793896" y="36325"/>
                </a:lnTo>
                <a:lnTo>
                  <a:pt x="798576" y="59435"/>
                </a:lnTo>
                <a:lnTo>
                  <a:pt x="798576" y="297179"/>
                </a:lnTo>
                <a:lnTo>
                  <a:pt x="793896" y="320316"/>
                </a:lnTo>
                <a:lnTo>
                  <a:pt x="781145" y="339209"/>
                </a:lnTo>
                <a:lnTo>
                  <a:pt x="762250" y="351945"/>
                </a:lnTo>
                <a:lnTo>
                  <a:pt x="739140" y="356615"/>
                </a:lnTo>
                <a:lnTo>
                  <a:pt x="59436" y="356615"/>
                </a:lnTo>
                <a:lnTo>
                  <a:pt x="36325" y="351945"/>
                </a:lnTo>
                <a:lnTo>
                  <a:pt x="17430" y="339209"/>
                </a:lnTo>
                <a:lnTo>
                  <a:pt x="4679" y="320316"/>
                </a:lnTo>
                <a:lnTo>
                  <a:pt x="0" y="297179"/>
                </a:lnTo>
                <a:lnTo>
                  <a:pt x="0" y="59435"/>
                </a:lnTo>
                <a:close/>
              </a:path>
            </a:pathLst>
          </a:custGeom>
          <a:ln w="24384">
            <a:solidFill>
              <a:srgbClr val="285D87"/>
            </a:solidFill>
          </a:ln>
        </p:spPr>
        <p:txBody>
          <a:bodyPr wrap="square" lIns="0" tIns="0" rIns="0" bIns="0" rtlCol="0"/>
          <a:lstStyle/>
          <a:p>
            <a:endParaRPr/>
          </a:p>
        </p:txBody>
      </p:sp>
      <p:sp>
        <p:nvSpPr>
          <p:cNvPr id="20" name="object 20"/>
          <p:cNvSpPr txBox="1"/>
          <p:nvPr/>
        </p:nvSpPr>
        <p:spPr>
          <a:xfrm>
            <a:off x="2890774" y="3779832"/>
            <a:ext cx="371475" cy="175048"/>
          </a:xfrm>
          <a:prstGeom prst="rect">
            <a:avLst/>
          </a:prstGeom>
        </p:spPr>
        <p:txBody>
          <a:bodyPr vert="horz" wrap="square" lIns="0" tIns="13335" rIns="0" bIns="0" rtlCol="0">
            <a:spAutoFit/>
          </a:bodyPr>
          <a:lstStyle/>
          <a:p>
            <a:pPr marL="12700">
              <a:lnSpc>
                <a:spcPct val="100000"/>
              </a:lnSpc>
              <a:spcBef>
                <a:spcPts val="105"/>
              </a:spcBef>
            </a:pPr>
            <a:r>
              <a:rPr sz="1050" spc="-20" dirty="0">
                <a:solidFill>
                  <a:srgbClr val="FFFFFF"/>
                </a:solidFill>
                <a:latin typeface="Arial"/>
                <a:cs typeface="Arial"/>
              </a:rPr>
              <a:t>T</a:t>
            </a:r>
            <a:r>
              <a:rPr sz="1050" spc="5" dirty="0">
                <a:solidFill>
                  <a:srgbClr val="FFFFFF"/>
                </a:solidFill>
                <a:latin typeface="Arial"/>
                <a:cs typeface="Arial"/>
              </a:rPr>
              <a:t>r</a:t>
            </a:r>
            <a:r>
              <a:rPr sz="1050" spc="-15" dirty="0">
                <a:solidFill>
                  <a:srgbClr val="FFFFFF"/>
                </a:solidFill>
                <a:latin typeface="Arial"/>
                <a:cs typeface="Arial"/>
              </a:rPr>
              <a:t>ad</a:t>
            </a:r>
            <a:r>
              <a:rPr sz="1050" dirty="0">
                <a:solidFill>
                  <a:srgbClr val="FFFFFF"/>
                </a:solidFill>
                <a:latin typeface="Arial"/>
                <a:cs typeface="Arial"/>
              </a:rPr>
              <a:t>e</a:t>
            </a:r>
            <a:endParaRPr sz="1050">
              <a:latin typeface="Arial"/>
              <a:cs typeface="Arial"/>
            </a:endParaRPr>
          </a:p>
        </p:txBody>
      </p:sp>
      <p:sp>
        <p:nvSpPr>
          <p:cNvPr id="21" name="object 21"/>
          <p:cNvSpPr/>
          <p:nvPr/>
        </p:nvSpPr>
        <p:spPr>
          <a:xfrm>
            <a:off x="4759452" y="1371430"/>
            <a:ext cx="0" cy="3375303"/>
          </a:xfrm>
          <a:custGeom>
            <a:avLst/>
            <a:gdLst/>
            <a:ahLst/>
            <a:cxnLst/>
            <a:rect l="l" t="t" r="r" b="b"/>
            <a:pathLst>
              <a:path h="3379470">
                <a:moveTo>
                  <a:pt x="0" y="0"/>
                </a:moveTo>
                <a:lnTo>
                  <a:pt x="0" y="3379000"/>
                </a:lnTo>
              </a:path>
            </a:pathLst>
          </a:custGeom>
          <a:ln w="9144">
            <a:solidFill>
              <a:srgbClr val="357DB8"/>
            </a:solidFill>
          </a:ln>
        </p:spPr>
        <p:txBody>
          <a:bodyPr wrap="square" lIns="0" tIns="0" rIns="0" bIns="0" rtlCol="0"/>
          <a:lstStyle/>
          <a:p>
            <a:endParaRPr/>
          </a:p>
        </p:txBody>
      </p:sp>
      <p:sp>
        <p:nvSpPr>
          <p:cNvPr id="22" name="object 22"/>
          <p:cNvSpPr/>
          <p:nvPr/>
        </p:nvSpPr>
        <p:spPr>
          <a:xfrm>
            <a:off x="6446520" y="2298401"/>
            <a:ext cx="1057910" cy="432536"/>
          </a:xfrm>
          <a:custGeom>
            <a:avLst/>
            <a:gdLst/>
            <a:ahLst/>
            <a:cxnLst/>
            <a:rect l="l" t="t" r="r" b="b"/>
            <a:pathLst>
              <a:path w="1057909" h="433069">
                <a:moveTo>
                  <a:pt x="985520" y="0"/>
                </a:moveTo>
                <a:lnTo>
                  <a:pt x="72135" y="0"/>
                </a:lnTo>
                <a:lnTo>
                  <a:pt x="44041" y="5663"/>
                </a:lnTo>
                <a:lnTo>
                  <a:pt x="21113" y="21113"/>
                </a:lnTo>
                <a:lnTo>
                  <a:pt x="5663" y="44041"/>
                </a:lnTo>
                <a:lnTo>
                  <a:pt x="0" y="72135"/>
                </a:lnTo>
                <a:lnTo>
                  <a:pt x="0" y="360679"/>
                </a:lnTo>
                <a:lnTo>
                  <a:pt x="5663" y="388774"/>
                </a:lnTo>
                <a:lnTo>
                  <a:pt x="21113" y="411702"/>
                </a:lnTo>
                <a:lnTo>
                  <a:pt x="44041" y="427152"/>
                </a:lnTo>
                <a:lnTo>
                  <a:pt x="72135" y="432815"/>
                </a:lnTo>
                <a:lnTo>
                  <a:pt x="985520" y="432815"/>
                </a:lnTo>
                <a:lnTo>
                  <a:pt x="1013614" y="427152"/>
                </a:lnTo>
                <a:lnTo>
                  <a:pt x="1036542" y="411702"/>
                </a:lnTo>
                <a:lnTo>
                  <a:pt x="1051992" y="388774"/>
                </a:lnTo>
                <a:lnTo>
                  <a:pt x="1057655" y="360679"/>
                </a:lnTo>
                <a:lnTo>
                  <a:pt x="1057655" y="72135"/>
                </a:lnTo>
                <a:lnTo>
                  <a:pt x="1051992" y="44041"/>
                </a:lnTo>
                <a:lnTo>
                  <a:pt x="1036542" y="21113"/>
                </a:lnTo>
                <a:lnTo>
                  <a:pt x="1013614" y="5663"/>
                </a:lnTo>
                <a:lnTo>
                  <a:pt x="985520" y="0"/>
                </a:lnTo>
                <a:close/>
              </a:path>
            </a:pathLst>
          </a:custGeom>
          <a:solidFill>
            <a:srgbClr val="3981B9"/>
          </a:solidFill>
        </p:spPr>
        <p:txBody>
          <a:bodyPr wrap="square" lIns="0" tIns="0" rIns="0" bIns="0" rtlCol="0"/>
          <a:lstStyle/>
          <a:p>
            <a:endParaRPr/>
          </a:p>
        </p:txBody>
      </p:sp>
      <p:sp>
        <p:nvSpPr>
          <p:cNvPr id="23" name="object 23"/>
          <p:cNvSpPr/>
          <p:nvPr/>
        </p:nvSpPr>
        <p:spPr>
          <a:xfrm>
            <a:off x="6446520" y="2298401"/>
            <a:ext cx="1057910" cy="432536"/>
          </a:xfrm>
          <a:custGeom>
            <a:avLst/>
            <a:gdLst/>
            <a:ahLst/>
            <a:cxnLst/>
            <a:rect l="l" t="t" r="r" b="b"/>
            <a:pathLst>
              <a:path w="1057909" h="433069">
                <a:moveTo>
                  <a:pt x="0" y="72135"/>
                </a:moveTo>
                <a:lnTo>
                  <a:pt x="5663" y="44041"/>
                </a:lnTo>
                <a:lnTo>
                  <a:pt x="21113" y="21113"/>
                </a:lnTo>
                <a:lnTo>
                  <a:pt x="44041" y="5663"/>
                </a:lnTo>
                <a:lnTo>
                  <a:pt x="72135" y="0"/>
                </a:lnTo>
                <a:lnTo>
                  <a:pt x="985520" y="0"/>
                </a:lnTo>
                <a:lnTo>
                  <a:pt x="1013614" y="5663"/>
                </a:lnTo>
                <a:lnTo>
                  <a:pt x="1036542" y="21113"/>
                </a:lnTo>
                <a:lnTo>
                  <a:pt x="1051992" y="44041"/>
                </a:lnTo>
                <a:lnTo>
                  <a:pt x="1057655" y="72135"/>
                </a:lnTo>
                <a:lnTo>
                  <a:pt x="1057655" y="360679"/>
                </a:lnTo>
                <a:lnTo>
                  <a:pt x="1051992" y="388774"/>
                </a:lnTo>
                <a:lnTo>
                  <a:pt x="1036542" y="411702"/>
                </a:lnTo>
                <a:lnTo>
                  <a:pt x="1013614" y="427152"/>
                </a:lnTo>
                <a:lnTo>
                  <a:pt x="985520" y="432815"/>
                </a:lnTo>
                <a:lnTo>
                  <a:pt x="72135" y="432815"/>
                </a:lnTo>
                <a:lnTo>
                  <a:pt x="44041" y="427152"/>
                </a:lnTo>
                <a:lnTo>
                  <a:pt x="21113" y="411702"/>
                </a:lnTo>
                <a:lnTo>
                  <a:pt x="5663" y="388774"/>
                </a:lnTo>
                <a:lnTo>
                  <a:pt x="0" y="360679"/>
                </a:lnTo>
                <a:lnTo>
                  <a:pt x="0" y="72135"/>
                </a:lnTo>
                <a:close/>
              </a:path>
            </a:pathLst>
          </a:custGeom>
          <a:ln w="24384">
            <a:solidFill>
              <a:srgbClr val="285D87"/>
            </a:solidFill>
          </a:ln>
        </p:spPr>
        <p:txBody>
          <a:bodyPr wrap="square" lIns="0" tIns="0" rIns="0" bIns="0" rtlCol="0"/>
          <a:lstStyle/>
          <a:p>
            <a:endParaRPr/>
          </a:p>
        </p:txBody>
      </p:sp>
      <p:sp>
        <p:nvSpPr>
          <p:cNvPr id="24" name="object 24"/>
          <p:cNvSpPr txBox="1"/>
          <p:nvPr/>
        </p:nvSpPr>
        <p:spPr>
          <a:xfrm>
            <a:off x="6538977" y="2340515"/>
            <a:ext cx="879475" cy="345014"/>
          </a:xfrm>
          <a:prstGeom prst="rect">
            <a:avLst/>
          </a:prstGeom>
        </p:spPr>
        <p:txBody>
          <a:bodyPr vert="horz" wrap="square" lIns="0" tIns="13335" rIns="0" bIns="0" rtlCol="0">
            <a:spAutoFit/>
          </a:bodyPr>
          <a:lstStyle/>
          <a:p>
            <a:pPr algn="ctr">
              <a:lnSpc>
                <a:spcPts val="1255"/>
              </a:lnSpc>
              <a:spcBef>
                <a:spcPts val="105"/>
              </a:spcBef>
            </a:pPr>
            <a:r>
              <a:rPr sz="1050" spc="-5" dirty="0">
                <a:solidFill>
                  <a:srgbClr val="FFFFFF"/>
                </a:solidFill>
                <a:latin typeface="Arial"/>
                <a:cs typeface="Arial"/>
              </a:rPr>
              <a:t>Acquisitions</a:t>
            </a:r>
            <a:r>
              <a:rPr sz="1050" spc="-50" dirty="0">
                <a:solidFill>
                  <a:srgbClr val="FFFFFF"/>
                </a:solidFill>
                <a:latin typeface="Arial"/>
                <a:cs typeface="Arial"/>
              </a:rPr>
              <a:t> </a:t>
            </a:r>
            <a:r>
              <a:rPr sz="1050" dirty="0">
                <a:solidFill>
                  <a:srgbClr val="FFFFFF"/>
                </a:solidFill>
                <a:latin typeface="Arial"/>
                <a:cs typeface="Arial"/>
              </a:rPr>
              <a:t>in</a:t>
            </a:r>
            <a:endParaRPr sz="1050">
              <a:latin typeface="Arial"/>
              <a:cs typeface="Arial"/>
            </a:endParaRPr>
          </a:p>
          <a:p>
            <a:pPr algn="ctr">
              <a:lnSpc>
                <a:spcPts val="1255"/>
              </a:lnSpc>
            </a:pPr>
            <a:r>
              <a:rPr sz="1050" dirty="0">
                <a:solidFill>
                  <a:srgbClr val="FFFFFF"/>
                </a:solidFill>
                <a:latin typeface="Arial"/>
                <a:cs typeface="Arial"/>
              </a:rPr>
              <a:t>Europe</a:t>
            </a:r>
            <a:endParaRPr sz="1050">
              <a:latin typeface="Arial"/>
              <a:cs typeface="Arial"/>
            </a:endParaRPr>
          </a:p>
        </p:txBody>
      </p:sp>
      <p:sp>
        <p:nvSpPr>
          <p:cNvPr id="25" name="object 25"/>
          <p:cNvSpPr/>
          <p:nvPr/>
        </p:nvSpPr>
        <p:spPr>
          <a:xfrm>
            <a:off x="7729728" y="2304490"/>
            <a:ext cx="1057910" cy="435707"/>
          </a:xfrm>
          <a:custGeom>
            <a:avLst/>
            <a:gdLst/>
            <a:ahLst/>
            <a:cxnLst/>
            <a:rect l="l" t="t" r="r" b="b"/>
            <a:pathLst>
              <a:path w="1057909" h="436244">
                <a:moveTo>
                  <a:pt x="985012" y="0"/>
                </a:moveTo>
                <a:lnTo>
                  <a:pt x="72644" y="0"/>
                </a:lnTo>
                <a:lnTo>
                  <a:pt x="44362" y="5707"/>
                </a:lnTo>
                <a:lnTo>
                  <a:pt x="21272" y="21272"/>
                </a:lnTo>
                <a:lnTo>
                  <a:pt x="5707" y="44362"/>
                </a:lnTo>
                <a:lnTo>
                  <a:pt x="0" y="72643"/>
                </a:lnTo>
                <a:lnTo>
                  <a:pt x="0" y="363219"/>
                </a:lnTo>
                <a:lnTo>
                  <a:pt x="5707" y="391501"/>
                </a:lnTo>
                <a:lnTo>
                  <a:pt x="21272" y="414591"/>
                </a:lnTo>
                <a:lnTo>
                  <a:pt x="44362" y="430156"/>
                </a:lnTo>
                <a:lnTo>
                  <a:pt x="72644" y="435863"/>
                </a:lnTo>
                <a:lnTo>
                  <a:pt x="985012" y="435863"/>
                </a:lnTo>
                <a:lnTo>
                  <a:pt x="1013293" y="430156"/>
                </a:lnTo>
                <a:lnTo>
                  <a:pt x="1036383" y="414591"/>
                </a:lnTo>
                <a:lnTo>
                  <a:pt x="1051948" y="391501"/>
                </a:lnTo>
                <a:lnTo>
                  <a:pt x="1057655" y="363219"/>
                </a:lnTo>
                <a:lnTo>
                  <a:pt x="1057655" y="72643"/>
                </a:lnTo>
                <a:lnTo>
                  <a:pt x="1051948" y="44362"/>
                </a:lnTo>
                <a:lnTo>
                  <a:pt x="1036383" y="21272"/>
                </a:lnTo>
                <a:lnTo>
                  <a:pt x="1013293" y="5707"/>
                </a:lnTo>
                <a:lnTo>
                  <a:pt x="985012" y="0"/>
                </a:lnTo>
                <a:close/>
              </a:path>
            </a:pathLst>
          </a:custGeom>
          <a:solidFill>
            <a:srgbClr val="3981B9"/>
          </a:solidFill>
        </p:spPr>
        <p:txBody>
          <a:bodyPr wrap="square" lIns="0" tIns="0" rIns="0" bIns="0" rtlCol="0"/>
          <a:lstStyle/>
          <a:p>
            <a:endParaRPr/>
          </a:p>
        </p:txBody>
      </p:sp>
      <p:sp>
        <p:nvSpPr>
          <p:cNvPr id="26" name="object 26"/>
          <p:cNvSpPr/>
          <p:nvPr/>
        </p:nvSpPr>
        <p:spPr>
          <a:xfrm>
            <a:off x="7729728" y="2304490"/>
            <a:ext cx="1057910" cy="435707"/>
          </a:xfrm>
          <a:custGeom>
            <a:avLst/>
            <a:gdLst/>
            <a:ahLst/>
            <a:cxnLst/>
            <a:rect l="l" t="t" r="r" b="b"/>
            <a:pathLst>
              <a:path w="1057909" h="436244">
                <a:moveTo>
                  <a:pt x="0" y="72643"/>
                </a:moveTo>
                <a:lnTo>
                  <a:pt x="5707" y="44362"/>
                </a:lnTo>
                <a:lnTo>
                  <a:pt x="21272" y="21272"/>
                </a:lnTo>
                <a:lnTo>
                  <a:pt x="44362" y="5707"/>
                </a:lnTo>
                <a:lnTo>
                  <a:pt x="72644" y="0"/>
                </a:lnTo>
                <a:lnTo>
                  <a:pt x="985012" y="0"/>
                </a:lnTo>
                <a:lnTo>
                  <a:pt x="1013293" y="5707"/>
                </a:lnTo>
                <a:lnTo>
                  <a:pt x="1036383" y="21272"/>
                </a:lnTo>
                <a:lnTo>
                  <a:pt x="1051948" y="44362"/>
                </a:lnTo>
                <a:lnTo>
                  <a:pt x="1057655" y="72643"/>
                </a:lnTo>
                <a:lnTo>
                  <a:pt x="1057655" y="363219"/>
                </a:lnTo>
                <a:lnTo>
                  <a:pt x="1051948" y="391501"/>
                </a:lnTo>
                <a:lnTo>
                  <a:pt x="1036383" y="414591"/>
                </a:lnTo>
                <a:lnTo>
                  <a:pt x="1013293" y="430156"/>
                </a:lnTo>
                <a:lnTo>
                  <a:pt x="985012" y="435863"/>
                </a:lnTo>
                <a:lnTo>
                  <a:pt x="72644" y="435863"/>
                </a:lnTo>
                <a:lnTo>
                  <a:pt x="44362" y="430156"/>
                </a:lnTo>
                <a:lnTo>
                  <a:pt x="21272" y="414591"/>
                </a:lnTo>
                <a:lnTo>
                  <a:pt x="5707" y="391501"/>
                </a:lnTo>
                <a:lnTo>
                  <a:pt x="0" y="363219"/>
                </a:lnTo>
                <a:lnTo>
                  <a:pt x="0" y="72643"/>
                </a:lnTo>
                <a:close/>
              </a:path>
            </a:pathLst>
          </a:custGeom>
          <a:ln w="24384">
            <a:solidFill>
              <a:srgbClr val="285D87"/>
            </a:solidFill>
          </a:ln>
        </p:spPr>
        <p:txBody>
          <a:bodyPr wrap="square" lIns="0" tIns="0" rIns="0" bIns="0" rtlCol="0"/>
          <a:lstStyle/>
          <a:p>
            <a:endParaRPr/>
          </a:p>
        </p:txBody>
      </p:sp>
      <p:sp>
        <p:nvSpPr>
          <p:cNvPr id="27" name="object 27"/>
          <p:cNvSpPr txBox="1"/>
          <p:nvPr/>
        </p:nvSpPr>
        <p:spPr>
          <a:xfrm>
            <a:off x="7913369" y="2349089"/>
            <a:ext cx="695960" cy="345014"/>
          </a:xfrm>
          <a:prstGeom prst="rect">
            <a:avLst/>
          </a:prstGeom>
        </p:spPr>
        <p:txBody>
          <a:bodyPr vert="horz" wrap="square" lIns="0" tIns="13335" rIns="0" bIns="0" rtlCol="0">
            <a:spAutoFit/>
          </a:bodyPr>
          <a:lstStyle/>
          <a:p>
            <a:pPr algn="ctr">
              <a:lnSpc>
                <a:spcPts val="1255"/>
              </a:lnSpc>
              <a:spcBef>
                <a:spcPts val="105"/>
              </a:spcBef>
            </a:pPr>
            <a:r>
              <a:rPr sz="1050" dirty="0">
                <a:solidFill>
                  <a:srgbClr val="FFFFFF"/>
                </a:solidFill>
                <a:latin typeface="Arial"/>
                <a:cs typeface="Arial"/>
              </a:rPr>
              <a:t>Expert</a:t>
            </a:r>
            <a:endParaRPr sz="1050">
              <a:latin typeface="Arial"/>
              <a:cs typeface="Arial"/>
            </a:endParaRPr>
          </a:p>
          <a:p>
            <a:pPr algn="ctr">
              <a:lnSpc>
                <a:spcPts val="1255"/>
              </a:lnSpc>
            </a:pPr>
            <a:r>
              <a:rPr sz="1050" spc="5" dirty="0">
                <a:solidFill>
                  <a:srgbClr val="FFFFFF"/>
                </a:solidFill>
                <a:latin typeface="Arial"/>
                <a:cs typeface="Arial"/>
              </a:rPr>
              <a:t>r</a:t>
            </a:r>
            <a:r>
              <a:rPr sz="1050" spc="-15" dirty="0">
                <a:solidFill>
                  <a:srgbClr val="FFFFFF"/>
                </a:solidFill>
                <a:latin typeface="Arial"/>
                <a:cs typeface="Arial"/>
              </a:rPr>
              <a:t>e</a:t>
            </a:r>
            <a:r>
              <a:rPr sz="1050" dirty="0">
                <a:solidFill>
                  <a:srgbClr val="FFFFFF"/>
                </a:solidFill>
                <a:latin typeface="Arial"/>
                <a:cs typeface="Arial"/>
              </a:rPr>
              <a:t>c</a:t>
            </a:r>
            <a:r>
              <a:rPr sz="1050" spc="5" dirty="0">
                <a:solidFill>
                  <a:srgbClr val="FFFFFF"/>
                </a:solidFill>
                <a:latin typeface="Arial"/>
                <a:cs typeface="Arial"/>
              </a:rPr>
              <a:t>r</a:t>
            </a:r>
            <a:r>
              <a:rPr sz="1050" spc="-15" dirty="0">
                <a:solidFill>
                  <a:srgbClr val="FFFFFF"/>
                </a:solidFill>
                <a:latin typeface="Arial"/>
                <a:cs typeface="Arial"/>
              </a:rPr>
              <a:t>u</a:t>
            </a:r>
            <a:r>
              <a:rPr sz="1050" dirty="0">
                <a:solidFill>
                  <a:srgbClr val="FFFFFF"/>
                </a:solidFill>
                <a:latin typeface="Arial"/>
                <a:cs typeface="Arial"/>
              </a:rPr>
              <a:t>i</a:t>
            </a:r>
            <a:r>
              <a:rPr sz="1050" spc="-10" dirty="0">
                <a:solidFill>
                  <a:srgbClr val="FFFFFF"/>
                </a:solidFill>
                <a:latin typeface="Arial"/>
                <a:cs typeface="Arial"/>
              </a:rPr>
              <a:t>t</a:t>
            </a:r>
            <a:r>
              <a:rPr sz="1050" spc="35" dirty="0">
                <a:solidFill>
                  <a:srgbClr val="FFFFFF"/>
                </a:solidFill>
                <a:latin typeface="Arial"/>
                <a:cs typeface="Arial"/>
              </a:rPr>
              <a:t>m</a:t>
            </a:r>
            <a:r>
              <a:rPr sz="1050" spc="-15" dirty="0">
                <a:solidFill>
                  <a:srgbClr val="FFFFFF"/>
                </a:solidFill>
                <a:latin typeface="Arial"/>
                <a:cs typeface="Arial"/>
              </a:rPr>
              <a:t>en</a:t>
            </a:r>
            <a:r>
              <a:rPr sz="1050" dirty="0">
                <a:solidFill>
                  <a:srgbClr val="FFFFFF"/>
                </a:solidFill>
                <a:latin typeface="Arial"/>
                <a:cs typeface="Arial"/>
              </a:rPr>
              <a:t>t</a:t>
            </a:r>
            <a:endParaRPr sz="1050">
              <a:latin typeface="Arial"/>
              <a:cs typeface="Arial"/>
            </a:endParaRPr>
          </a:p>
        </p:txBody>
      </p:sp>
      <p:sp>
        <p:nvSpPr>
          <p:cNvPr id="28" name="object 28"/>
          <p:cNvSpPr/>
          <p:nvPr/>
        </p:nvSpPr>
        <p:spPr>
          <a:xfrm>
            <a:off x="2362200" y="2248172"/>
            <a:ext cx="76200" cy="453465"/>
          </a:xfrm>
          <a:custGeom>
            <a:avLst/>
            <a:gdLst/>
            <a:ahLst/>
            <a:cxnLst/>
            <a:rect l="l" t="t" r="r" b="b"/>
            <a:pathLst>
              <a:path w="76200" h="454025">
                <a:moveTo>
                  <a:pt x="31750" y="377444"/>
                </a:moveTo>
                <a:lnTo>
                  <a:pt x="0" y="377444"/>
                </a:lnTo>
                <a:lnTo>
                  <a:pt x="38100" y="453644"/>
                </a:lnTo>
                <a:lnTo>
                  <a:pt x="69850" y="390144"/>
                </a:lnTo>
                <a:lnTo>
                  <a:pt x="31750" y="390144"/>
                </a:lnTo>
                <a:lnTo>
                  <a:pt x="31750" y="377444"/>
                </a:lnTo>
                <a:close/>
              </a:path>
              <a:path w="76200" h="454025">
                <a:moveTo>
                  <a:pt x="44450" y="0"/>
                </a:moveTo>
                <a:lnTo>
                  <a:pt x="31750" y="0"/>
                </a:lnTo>
                <a:lnTo>
                  <a:pt x="31750" y="390144"/>
                </a:lnTo>
                <a:lnTo>
                  <a:pt x="44450" y="390144"/>
                </a:lnTo>
                <a:lnTo>
                  <a:pt x="44450" y="0"/>
                </a:lnTo>
                <a:close/>
              </a:path>
              <a:path w="76200" h="454025">
                <a:moveTo>
                  <a:pt x="76200" y="377444"/>
                </a:moveTo>
                <a:lnTo>
                  <a:pt x="44450" y="377444"/>
                </a:lnTo>
                <a:lnTo>
                  <a:pt x="44450" y="390144"/>
                </a:lnTo>
                <a:lnTo>
                  <a:pt x="69850" y="390144"/>
                </a:lnTo>
                <a:lnTo>
                  <a:pt x="76200" y="377444"/>
                </a:lnTo>
                <a:close/>
              </a:path>
            </a:pathLst>
          </a:custGeom>
          <a:solidFill>
            <a:srgbClr val="357DB8"/>
          </a:solidFill>
        </p:spPr>
        <p:txBody>
          <a:bodyPr wrap="square" lIns="0" tIns="0" rIns="0" bIns="0" rtlCol="0"/>
          <a:lstStyle/>
          <a:p>
            <a:endParaRPr/>
          </a:p>
        </p:txBody>
      </p:sp>
      <p:sp>
        <p:nvSpPr>
          <p:cNvPr id="29" name="object 29"/>
          <p:cNvSpPr txBox="1"/>
          <p:nvPr/>
        </p:nvSpPr>
        <p:spPr>
          <a:xfrm>
            <a:off x="1893824" y="945060"/>
            <a:ext cx="850265"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Arial"/>
                <a:cs typeface="Arial"/>
              </a:rPr>
              <a:t>NEW</a:t>
            </a:r>
            <a:r>
              <a:rPr sz="1050" spc="-75" dirty="0">
                <a:solidFill>
                  <a:srgbClr val="FFFFFF"/>
                </a:solidFill>
                <a:latin typeface="Arial"/>
                <a:cs typeface="Arial"/>
              </a:rPr>
              <a:t> </a:t>
            </a:r>
            <a:r>
              <a:rPr sz="1050" dirty="0">
                <a:solidFill>
                  <a:srgbClr val="FFFFFF"/>
                </a:solidFill>
                <a:latin typeface="Arial"/>
                <a:cs typeface="Arial"/>
              </a:rPr>
              <a:t>MODEL</a:t>
            </a:r>
            <a:endParaRPr sz="1050" dirty="0">
              <a:latin typeface="Arial"/>
              <a:cs typeface="Arial"/>
            </a:endParaRPr>
          </a:p>
        </p:txBody>
      </p:sp>
      <p:sp>
        <p:nvSpPr>
          <p:cNvPr id="30" name="object 30"/>
          <p:cNvSpPr txBox="1"/>
          <p:nvPr/>
        </p:nvSpPr>
        <p:spPr>
          <a:xfrm>
            <a:off x="6392417" y="945060"/>
            <a:ext cx="1419860" cy="175048"/>
          </a:xfrm>
          <a:prstGeom prst="rect">
            <a:avLst/>
          </a:prstGeom>
        </p:spPr>
        <p:txBody>
          <a:bodyPr vert="horz" wrap="square" lIns="0" tIns="13335" rIns="0" bIns="0" rtlCol="0">
            <a:spAutoFit/>
          </a:bodyPr>
          <a:lstStyle/>
          <a:p>
            <a:pPr marL="12700">
              <a:lnSpc>
                <a:spcPct val="100000"/>
              </a:lnSpc>
              <a:spcBef>
                <a:spcPts val="105"/>
              </a:spcBef>
            </a:pPr>
            <a:r>
              <a:rPr sz="1050" spc="-5" dirty="0">
                <a:solidFill>
                  <a:srgbClr val="FFFFFF"/>
                </a:solidFill>
                <a:latin typeface="Arial"/>
                <a:cs typeface="Arial"/>
              </a:rPr>
              <a:t>TRADITIONAL</a:t>
            </a:r>
            <a:r>
              <a:rPr sz="1050" spc="-50" dirty="0">
                <a:solidFill>
                  <a:srgbClr val="FFFFFF"/>
                </a:solidFill>
                <a:latin typeface="Arial"/>
                <a:cs typeface="Arial"/>
              </a:rPr>
              <a:t> </a:t>
            </a:r>
            <a:r>
              <a:rPr sz="1050" dirty="0">
                <a:solidFill>
                  <a:srgbClr val="FFFFFF"/>
                </a:solidFill>
                <a:latin typeface="Arial"/>
                <a:cs typeface="Arial"/>
              </a:rPr>
              <a:t>MODEL</a:t>
            </a:r>
            <a:endParaRPr sz="1050">
              <a:latin typeface="Arial"/>
              <a:cs typeface="Arial"/>
            </a:endParaRPr>
          </a:p>
        </p:txBody>
      </p:sp>
      <p:sp>
        <p:nvSpPr>
          <p:cNvPr id="31" name="object 31"/>
          <p:cNvSpPr/>
          <p:nvPr/>
        </p:nvSpPr>
        <p:spPr>
          <a:xfrm>
            <a:off x="2400300" y="3057941"/>
            <a:ext cx="0" cy="254955"/>
          </a:xfrm>
          <a:custGeom>
            <a:avLst/>
            <a:gdLst/>
            <a:ahLst/>
            <a:cxnLst/>
            <a:rect l="l" t="t" r="r" b="b"/>
            <a:pathLst>
              <a:path h="255270">
                <a:moveTo>
                  <a:pt x="0" y="0"/>
                </a:moveTo>
                <a:lnTo>
                  <a:pt x="0" y="255269"/>
                </a:lnTo>
              </a:path>
            </a:pathLst>
          </a:custGeom>
          <a:ln w="9144">
            <a:solidFill>
              <a:srgbClr val="357DB8"/>
            </a:solidFill>
          </a:ln>
        </p:spPr>
        <p:txBody>
          <a:bodyPr wrap="square" lIns="0" tIns="0" rIns="0" bIns="0" rtlCol="0"/>
          <a:lstStyle/>
          <a:p>
            <a:endParaRPr/>
          </a:p>
        </p:txBody>
      </p:sp>
      <p:sp>
        <p:nvSpPr>
          <p:cNvPr id="32" name="object 32"/>
          <p:cNvSpPr/>
          <p:nvPr/>
        </p:nvSpPr>
        <p:spPr>
          <a:xfrm>
            <a:off x="754380" y="3313656"/>
            <a:ext cx="2352040" cy="0"/>
          </a:xfrm>
          <a:custGeom>
            <a:avLst/>
            <a:gdLst/>
            <a:ahLst/>
            <a:cxnLst/>
            <a:rect l="l" t="t" r="r" b="b"/>
            <a:pathLst>
              <a:path w="2352040">
                <a:moveTo>
                  <a:pt x="0" y="0"/>
                </a:moveTo>
                <a:lnTo>
                  <a:pt x="2352040" y="0"/>
                </a:lnTo>
              </a:path>
            </a:pathLst>
          </a:custGeom>
          <a:ln w="9144">
            <a:solidFill>
              <a:srgbClr val="357DB8"/>
            </a:solidFill>
          </a:ln>
        </p:spPr>
        <p:txBody>
          <a:bodyPr wrap="square" lIns="0" tIns="0" rIns="0" bIns="0" rtlCol="0"/>
          <a:lstStyle/>
          <a:p>
            <a:endParaRPr/>
          </a:p>
        </p:txBody>
      </p:sp>
      <p:sp>
        <p:nvSpPr>
          <p:cNvPr id="33" name="object 33"/>
          <p:cNvSpPr/>
          <p:nvPr/>
        </p:nvSpPr>
        <p:spPr>
          <a:xfrm>
            <a:off x="3066288" y="3313657"/>
            <a:ext cx="76200" cy="383701"/>
          </a:xfrm>
          <a:custGeom>
            <a:avLst/>
            <a:gdLst/>
            <a:ahLst/>
            <a:cxnLst/>
            <a:rect l="l" t="t" r="r" b="b"/>
            <a:pathLst>
              <a:path w="76200" h="384175">
                <a:moveTo>
                  <a:pt x="31750" y="307975"/>
                </a:moveTo>
                <a:lnTo>
                  <a:pt x="0" y="307975"/>
                </a:lnTo>
                <a:lnTo>
                  <a:pt x="38100" y="384175"/>
                </a:lnTo>
                <a:lnTo>
                  <a:pt x="69850" y="320675"/>
                </a:lnTo>
                <a:lnTo>
                  <a:pt x="31750" y="320675"/>
                </a:lnTo>
                <a:lnTo>
                  <a:pt x="31750" y="307975"/>
                </a:lnTo>
                <a:close/>
              </a:path>
              <a:path w="76200" h="384175">
                <a:moveTo>
                  <a:pt x="44450" y="0"/>
                </a:moveTo>
                <a:lnTo>
                  <a:pt x="31750" y="0"/>
                </a:lnTo>
                <a:lnTo>
                  <a:pt x="31750" y="320675"/>
                </a:lnTo>
                <a:lnTo>
                  <a:pt x="44450" y="320675"/>
                </a:lnTo>
                <a:lnTo>
                  <a:pt x="44450" y="0"/>
                </a:lnTo>
                <a:close/>
              </a:path>
              <a:path w="76200" h="384175">
                <a:moveTo>
                  <a:pt x="76200" y="307975"/>
                </a:moveTo>
                <a:lnTo>
                  <a:pt x="44450" y="307975"/>
                </a:lnTo>
                <a:lnTo>
                  <a:pt x="44450" y="320675"/>
                </a:lnTo>
                <a:lnTo>
                  <a:pt x="69850" y="320675"/>
                </a:lnTo>
                <a:lnTo>
                  <a:pt x="76200" y="307975"/>
                </a:lnTo>
                <a:close/>
              </a:path>
            </a:pathLst>
          </a:custGeom>
          <a:solidFill>
            <a:srgbClr val="357DB8"/>
          </a:solidFill>
        </p:spPr>
        <p:txBody>
          <a:bodyPr wrap="square" lIns="0" tIns="0" rIns="0" bIns="0" rtlCol="0"/>
          <a:lstStyle/>
          <a:p>
            <a:endParaRPr/>
          </a:p>
        </p:txBody>
      </p:sp>
      <p:sp>
        <p:nvSpPr>
          <p:cNvPr id="34" name="object 34"/>
          <p:cNvSpPr/>
          <p:nvPr/>
        </p:nvSpPr>
        <p:spPr>
          <a:xfrm>
            <a:off x="1959864" y="3313657"/>
            <a:ext cx="76200" cy="383701"/>
          </a:xfrm>
          <a:custGeom>
            <a:avLst/>
            <a:gdLst/>
            <a:ahLst/>
            <a:cxnLst/>
            <a:rect l="l" t="t" r="r" b="b"/>
            <a:pathLst>
              <a:path w="76200" h="384175">
                <a:moveTo>
                  <a:pt x="31750" y="307975"/>
                </a:moveTo>
                <a:lnTo>
                  <a:pt x="0" y="307975"/>
                </a:lnTo>
                <a:lnTo>
                  <a:pt x="38100" y="384175"/>
                </a:lnTo>
                <a:lnTo>
                  <a:pt x="69850" y="320675"/>
                </a:lnTo>
                <a:lnTo>
                  <a:pt x="31750" y="320675"/>
                </a:lnTo>
                <a:lnTo>
                  <a:pt x="31750" y="307975"/>
                </a:lnTo>
                <a:close/>
              </a:path>
              <a:path w="76200" h="384175">
                <a:moveTo>
                  <a:pt x="44450" y="0"/>
                </a:moveTo>
                <a:lnTo>
                  <a:pt x="31750" y="0"/>
                </a:lnTo>
                <a:lnTo>
                  <a:pt x="31750" y="320675"/>
                </a:lnTo>
                <a:lnTo>
                  <a:pt x="44450" y="320675"/>
                </a:lnTo>
                <a:lnTo>
                  <a:pt x="44450" y="0"/>
                </a:lnTo>
                <a:close/>
              </a:path>
              <a:path w="76200" h="384175">
                <a:moveTo>
                  <a:pt x="76200" y="307975"/>
                </a:moveTo>
                <a:lnTo>
                  <a:pt x="44450" y="307975"/>
                </a:lnTo>
                <a:lnTo>
                  <a:pt x="44450" y="320675"/>
                </a:lnTo>
                <a:lnTo>
                  <a:pt x="69850" y="320675"/>
                </a:lnTo>
                <a:lnTo>
                  <a:pt x="76200" y="307975"/>
                </a:lnTo>
                <a:close/>
              </a:path>
            </a:pathLst>
          </a:custGeom>
          <a:solidFill>
            <a:srgbClr val="357DB8"/>
          </a:solidFill>
        </p:spPr>
        <p:txBody>
          <a:bodyPr wrap="square" lIns="0" tIns="0" rIns="0" bIns="0" rtlCol="0"/>
          <a:lstStyle/>
          <a:p>
            <a:endParaRPr/>
          </a:p>
        </p:txBody>
      </p:sp>
      <p:sp>
        <p:nvSpPr>
          <p:cNvPr id="35" name="object 35"/>
          <p:cNvSpPr/>
          <p:nvPr/>
        </p:nvSpPr>
        <p:spPr>
          <a:xfrm>
            <a:off x="716280" y="3313657"/>
            <a:ext cx="76200" cy="383701"/>
          </a:xfrm>
          <a:custGeom>
            <a:avLst/>
            <a:gdLst/>
            <a:ahLst/>
            <a:cxnLst/>
            <a:rect l="l" t="t" r="r" b="b"/>
            <a:pathLst>
              <a:path w="76200" h="384175">
                <a:moveTo>
                  <a:pt x="31750" y="307975"/>
                </a:moveTo>
                <a:lnTo>
                  <a:pt x="0" y="307975"/>
                </a:lnTo>
                <a:lnTo>
                  <a:pt x="38100" y="384175"/>
                </a:lnTo>
                <a:lnTo>
                  <a:pt x="69850" y="320675"/>
                </a:lnTo>
                <a:lnTo>
                  <a:pt x="31750" y="320675"/>
                </a:lnTo>
                <a:lnTo>
                  <a:pt x="31750" y="307975"/>
                </a:lnTo>
                <a:close/>
              </a:path>
              <a:path w="76200" h="384175">
                <a:moveTo>
                  <a:pt x="44450" y="0"/>
                </a:moveTo>
                <a:lnTo>
                  <a:pt x="31750" y="0"/>
                </a:lnTo>
                <a:lnTo>
                  <a:pt x="31750" y="320675"/>
                </a:lnTo>
                <a:lnTo>
                  <a:pt x="44450" y="320675"/>
                </a:lnTo>
                <a:lnTo>
                  <a:pt x="44450" y="0"/>
                </a:lnTo>
                <a:close/>
              </a:path>
              <a:path w="76200" h="384175">
                <a:moveTo>
                  <a:pt x="76200" y="307975"/>
                </a:moveTo>
                <a:lnTo>
                  <a:pt x="44450" y="307975"/>
                </a:lnTo>
                <a:lnTo>
                  <a:pt x="44450" y="320675"/>
                </a:lnTo>
                <a:lnTo>
                  <a:pt x="69850" y="320675"/>
                </a:lnTo>
                <a:lnTo>
                  <a:pt x="76200" y="307975"/>
                </a:lnTo>
                <a:close/>
              </a:path>
            </a:pathLst>
          </a:custGeom>
          <a:solidFill>
            <a:srgbClr val="357DB8"/>
          </a:solidFill>
        </p:spPr>
        <p:txBody>
          <a:bodyPr wrap="square" lIns="0" tIns="0" rIns="0" bIns="0" rtlCol="0"/>
          <a:lstStyle/>
          <a:p>
            <a:endParaRPr/>
          </a:p>
        </p:txBody>
      </p:sp>
      <p:sp>
        <p:nvSpPr>
          <p:cNvPr id="36" name="object 36"/>
          <p:cNvSpPr/>
          <p:nvPr/>
        </p:nvSpPr>
        <p:spPr>
          <a:xfrm>
            <a:off x="3086100" y="2878330"/>
            <a:ext cx="1089660" cy="0"/>
          </a:xfrm>
          <a:custGeom>
            <a:avLst/>
            <a:gdLst/>
            <a:ahLst/>
            <a:cxnLst/>
            <a:rect l="l" t="t" r="r" b="b"/>
            <a:pathLst>
              <a:path w="1089660">
                <a:moveTo>
                  <a:pt x="0" y="0"/>
                </a:moveTo>
                <a:lnTo>
                  <a:pt x="1089405" y="0"/>
                </a:lnTo>
              </a:path>
            </a:pathLst>
          </a:custGeom>
          <a:ln w="9144">
            <a:solidFill>
              <a:srgbClr val="357DB8"/>
            </a:solidFill>
          </a:ln>
        </p:spPr>
        <p:txBody>
          <a:bodyPr wrap="square" lIns="0" tIns="0" rIns="0" bIns="0" rtlCol="0"/>
          <a:lstStyle/>
          <a:p>
            <a:endParaRPr/>
          </a:p>
        </p:txBody>
      </p:sp>
      <p:sp>
        <p:nvSpPr>
          <p:cNvPr id="37" name="object 37"/>
          <p:cNvSpPr/>
          <p:nvPr/>
        </p:nvSpPr>
        <p:spPr>
          <a:xfrm>
            <a:off x="4139565" y="2878330"/>
            <a:ext cx="76200" cy="1559540"/>
          </a:xfrm>
          <a:custGeom>
            <a:avLst/>
            <a:gdLst/>
            <a:ahLst/>
            <a:cxnLst/>
            <a:rect l="l" t="t" r="r" b="b"/>
            <a:pathLst>
              <a:path w="76200" h="1561464">
                <a:moveTo>
                  <a:pt x="31720" y="1484721"/>
                </a:moveTo>
                <a:lnTo>
                  <a:pt x="0" y="1484795"/>
                </a:lnTo>
                <a:lnTo>
                  <a:pt x="38226" y="1560906"/>
                </a:lnTo>
                <a:lnTo>
                  <a:pt x="69827" y="1497418"/>
                </a:lnTo>
                <a:lnTo>
                  <a:pt x="31750" y="1497418"/>
                </a:lnTo>
                <a:lnTo>
                  <a:pt x="31720" y="1484721"/>
                </a:lnTo>
                <a:close/>
              </a:path>
              <a:path w="76200" h="1561464">
                <a:moveTo>
                  <a:pt x="44420" y="1484691"/>
                </a:moveTo>
                <a:lnTo>
                  <a:pt x="31720" y="1484721"/>
                </a:lnTo>
                <a:lnTo>
                  <a:pt x="31750" y="1497418"/>
                </a:lnTo>
                <a:lnTo>
                  <a:pt x="44450" y="1497393"/>
                </a:lnTo>
                <a:lnTo>
                  <a:pt x="44420" y="1484691"/>
                </a:lnTo>
                <a:close/>
              </a:path>
              <a:path w="76200" h="1561464">
                <a:moveTo>
                  <a:pt x="76200" y="1484617"/>
                </a:moveTo>
                <a:lnTo>
                  <a:pt x="44420" y="1484691"/>
                </a:lnTo>
                <a:lnTo>
                  <a:pt x="44450" y="1497393"/>
                </a:lnTo>
                <a:lnTo>
                  <a:pt x="31750" y="1497418"/>
                </a:lnTo>
                <a:lnTo>
                  <a:pt x="69827" y="1497418"/>
                </a:lnTo>
                <a:lnTo>
                  <a:pt x="76200" y="1484617"/>
                </a:lnTo>
                <a:close/>
              </a:path>
              <a:path w="76200" h="1561464">
                <a:moveTo>
                  <a:pt x="41021" y="0"/>
                </a:moveTo>
                <a:lnTo>
                  <a:pt x="28321" y="0"/>
                </a:lnTo>
                <a:lnTo>
                  <a:pt x="31720" y="1484721"/>
                </a:lnTo>
                <a:lnTo>
                  <a:pt x="44420" y="1484691"/>
                </a:lnTo>
                <a:lnTo>
                  <a:pt x="41021" y="0"/>
                </a:lnTo>
                <a:close/>
              </a:path>
            </a:pathLst>
          </a:custGeom>
          <a:solidFill>
            <a:srgbClr val="357DB8"/>
          </a:solidFill>
        </p:spPr>
        <p:txBody>
          <a:bodyPr wrap="square" lIns="0" tIns="0" rIns="0" bIns="0" rtlCol="0"/>
          <a:lstStyle/>
          <a:p>
            <a:endParaRPr/>
          </a:p>
        </p:txBody>
      </p:sp>
      <p:sp>
        <p:nvSpPr>
          <p:cNvPr id="38" name="object 38"/>
          <p:cNvSpPr/>
          <p:nvPr/>
        </p:nvSpPr>
        <p:spPr>
          <a:xfrm>
            <a:off x="2639567" y="4456769"/>
            <a:ext cx="1978660" cy="471857"/>
          </a:xfrm>
          <a:custGeom>
            <a:avLst/>
            <a:gdLst/>
            <a:ahLst/>
            <a:cxnLst/>
            <a:rect l="l" t="t" r="r" b="b"/>
            <a:pathLst>
              <a:path w="1978660" h="472439">
                <a:moveTo>
                  <a:pt x="1899411" y="0"/>
                </a:moveTo>
                <a:lnTo>
                  <a:pt x="78739" y="0"/>
                </a:lnTo>
                <a:lnTo>
                  <a:pt x="48113" y="6188"/>
                </a:lnTo>
                <a:lnTo>
                  <a:pt x="23082" y="23063"/>
                </a:lnTo>
                <a:lnTo>
                  <a:pt x="6195" y="48091"/>
                </a:lnTo>
                <a:lnTo>
                  <a:pt x="0" y="78739"/>
                </a:lnTo>
                <a:lnTo>
                  <a:pt x="0" y="393699"/>
                </a:lnTo>
                <a:lnTo>
                  <a:pt x="6195" y="424348"/>
                </a:lnTo>
                <a:lnTo>
                  <a:pt x="23082" y="449376"/>
                </a:lnTo>
                <a:lnTo>
                  <a:pt x="48113" y="466251"/>
                </a:lnTo>
                <a:lnTo>
                  <a:pt x="78739" y="472439"/>
                </a:lnTo>
                <a:lnTo>
                  <a:pt x="1899411" y="472439"/>
                </a:lnTo>
                <a:lnTo>
                  <a:pt x="1930038" y="466251"/>
                </a:lnTo>
                <a:lnTo>
                  <a:pt x="1955069" y="449376"/>
                </a:lnTo>
                <a:lnTo>
                  <a:pt x="1971956" y="424348"/>
                </a:lnTo>
                <a:lnTo>
                  <a:pt x="1978152" y="393699"/>
                </a:lnTo>
                <a:lnTo>
                  <a:pt x="1978152" y="78739"/>
                </a:lnTo>
                <a:lnTo>
                  <a:pt x="1971956" y="48091"/>
                </a:lnTo>
                <a:lnTo>
                  <a:pt x="1955069" y="23063"/>
                </a:lnTo>
                <a:lnTo>
                  <a:pt x="1930038" y="6188"/>
                </a:lnTo>
                <a:lnTo>
                  <a:pt x="1899411" y="0"/>
                </a:lnTo>
                <a:close/>
              </a:path>
            </a:pathLst>
          </a:custGeom>
          <a:solidFill>
            <a:srgbClr val="702527"/>
          </a:solidFill>
        </p:spPr>
        <p:txBody>
          <a:bodyPr wrap="square" lIns="0" tIns="0" rIns="0" bIns="0" rtlCol="0"/>
          <a:lstStyle/>
          <a:p>
            <a:endParaRPr/>
          </a:p>
        </p:txBody>
      </p:sp>
      <p:sp>
        <p:nvSpPr>
          <p:cNvPr id="39" name="object 39"/>
          <p:cNvSpPr/>
          <p:nvPr/>
        </p:nvSpPr>
        <p:spPr>
          <a:xfrm>
            <a:off x="2639567" y="4456769"/>
            <a:ext cx="1978660" cy="471857"/>
          </a:xfrm>
          <a:custGeom>
            <a:avLst/>
            <a:gdLst/>
            <a:ahLst/>
            <a:cxnLst/>
            <a:rect l="l" t="t" r="r" b="b"/>
            <a:pathLst>
              <a:path w="1978660" h="472439">
                <a:moveTo>
                  <a:pt x="0" y="78739"/>
                </a:moveTo>
                <a:lnTo>
                  <a:pt x="6195" y="48091"/>
                </a:lnTo>
                <a:lnTo>
                  <a:pt x="23082" y="23063"/>
                </a:lnTo>
                <a:lnTo>
                  <a:pt x="48113" y="6188"/>
                </a:lnTo>
                <a:lnTo>
                  <a:pt x="78739" y="0"/>
                </a:lnTo>
                <a:lnTo>
                  <a:pt x="1899411" y="0"/>
                </a:lnTo>
                <a:lnTo>
                  <a:pt x="1930038" y="6188"/>
                </a:lnTo>
                <a:lnTo>
                  <a:pt x="1955069" y="23063"/>
                </a:lnTo>
                <a:lnTo>
                  <a:pt x="1971956" y="48091"/>
                </a:lnTo>
                <a:lnTo>
                  <a:pt x="1978152" y="78739"/>
                </a:lnTo>
                <a:lnTo>
                  <a:pt x="1978152" y="393699"/>
                </a:lnTo>
                <a:lnTo>
                  <a:pt x="1971956" y="424348"/>
                </a:lnTo>
                <a:lnTo>
                  <a:pt x="1955069" y="449376"/>
                </a:lnTo>
                <a:lnTo>
                  <a:pt x="1930038" y="466251"/>
                </a:lnTo>
                <a:lnTo>
                  <a:pt x="1899411" y="472439"/>
                </a:lnTo>
                <a:lnTo>
                  <a:pt x="78739" y="472439"/>
                </a:lnTo>
                <a:lnTo>
                  <a:pt x="48113" y="466251"/>
                </a:lnTo>
                <a:lnTo>
                  <a:pt x="23082" y="449376"/>
                </a:lnTo>
                <a:lnTo>
                  <a:pt x="6195" y="424348"/>
                </a:lnTo>
                <a:lnTo>
                  <a:pt x="0" y="393699"/>
                </a:lnTo>
                <a:lnTo>
                  <a:pt x="0" y="78739"/>
                </a:lnTo>
                <a:close/>
              </a:path>
            </a:pathLst>
          </a:custGeom>
          <a:ln w="24384">
            <a:solidFill>
              <a:srgbClr val="285D87"/>
            </a:solidFill>
          </a:ln>
        </p:spPr>
        <p:txBody>
          <a:bodyPr wrap="square" lIns="0" tIns="0" rIns="0" bIns="0" rtlCol="0"/>
          <a:lstStyle/>
          <a:p>
            <a:endParaRPr/>
          </a:p>
        </p:txBody>
      </p:sp>
      <p:sp>
        <p:nvSpPr>
          <p:cNvPr id="40" name="object 40"/>
          <p:cNvSpPr txBox="1"/>
          <p:nvPr/>
        </p:nvSpPr>
        <p:spPr>
          <a:xfrm>
            <a:off x="2651761" y="4518973"/>
            <a:ext cx="1953895" cy="345014"/>
          </a:xfrm>
          <a:prstGeom prst="rect">
            <a:avLst/>
          </a:prstGeom>
        </p:spPr>
        <p:txBody>
          <a:bodyPr vert="horz" wrap="square" lIns="0" tIns="13335" rIns="0" bIns="0" rtlCol="0">
            <a:spAutoFit/>
          </a:bodyPr>
          <a:lstStyle/>
          <a:p>
            <a:pPr marL="635" algn="ctr">
              <a:lnSpc>
                <a:spcPts val="1255"/>
              </a:lnSpc>
              <a:spcBef>
                <a:spcPts val="105"/>
              </a:spcBef>
            </a:pPr>
            <a:r>
              <a:rPr sz="1050" dirty="0">
                <a:solidFill>
                  <a:srgbClr val="FFFFFF"/>
                </a:solidFill>
                <a:latin typeface="Arial"/>
                <a:cs typeface="Arial"/>
              </a:rPr>
              <a:t>Feasibility for foreign</a:t>
            </a:r>
            <a:r>
              <a:rPr sz="1050" spc="-90" dirty="0">
                <a:solidFill>
                  <a:srgbClr val="FFFFFF"/>
                </a:solidFill>
                <a:latin typeface="Arial"/>
                <a:cs typeface="Arial"/>
              </a:rPr>
              <a:t> </a:t>
            </a:r>
            <a:r>
              <a:rPr sz="1050" spc="-5" dirty="0">
                <a:solidFill>
                  <a:srgbClr val="FFFFFF"/>
                </a:solidFill>
                <a:latin typeface="Arial"/>
                <a:cs typeface="Arial"/>
              </a:rPr>
              <a:t>direct</a:t>
            </a:r>
            <a:endParaRPr sz="1050">
              <a:latin typeface="Arial"/>
              <a:cs typeface="Arial"/>
            </a:endParaRPr>
          </a:p>
          <a:p>
            <a:pPr algn="ctr">
              <a:lnSpc>
                <a:spcPts val="1255"/>
              </a:lnSpc>
            </a:pPr>
            <a:r>
              <a:rPr sz="1050" dirty="0">
                <a:solidFill>
                  <a:srgbClr val="FFFFFF"/>
                </a:solidFill>
                <a:latin typeface="Arial"/>
                <a:cs typeface="Arial"/>
              </a:rPr>
              <a:t>investment</a:t>
            </a:r>
            <a:endParaRPr sz="1050">
              <a:latin typeface="Arial"/>
              <a:cs typeface="Arial"/>
            </a:endParaRPr>
          </a:p>
        </p:txBody>
      </p:sp>
      <p:sp>
        <p:nvSpPr>
          <p:cNvPr id="41" name="object 41"/>
          <p:cNvSpPr/>
          <p:nvPr/>
        </p:nvSpPr>
        <p:spPr>
          <a:xfrm>
            <a:off x="5800344" y="1531253"/>
            <a:ext cx="2606040" cy="462978"/>
          </a:xfrm>
          <a:custGeom>
            <a:avLst/>
            <a:gdLst/>
            <a:ahLst/>
            <a:cxnLst/>
            <a:rect l="l" t="t" r="r" b="b"/>
            <a:pathLst>
              <a:path w="2606040" h="463550">
                <a:moveTo>
                  <a:pt x="2528824" y="0"/>
                </a:moveTo>
                <a:lnTo>
                  <a:pt x="77215" y="0"/>
                </a:lnTo>
                <a:lnTo>
                  <a:pt x="47148" y="6064"/>
                </a:lnTo>
                <a:lnTo>
                  <a:pt x="22605" y="22606"/>
                </a:lnTo>
                <a:lnTo>
                  <a:pt x="6064" y="47148"/>
                </a:lnTo>
                <a:lnTo>
                  <a:pt x="0" y="77215"/>
                </a:lnTo>
                <a:lnTo>
                  <a:pt x="0" y="386079"/>
                </a:lnTo>
                <a:lnTo>
                  <a:pt x="6064" y="416147"/>
                </a:lnTo>
                <a:lnTo>
                  <a:pt x="22605" y="440689"/>
                </a:lnTo>
                <a:lnTo>
                  <a:pt x="47148" y="457231"/>
                </a:lnTo>
                <a:lnTo>
                  <a:pt x="77215" y="463295"/>
                </a:lnTo>
                <a:lnTo>
                  <a:pt x="2528824" y="463295"/>
                </a:lnTo>
                <a:lnTo>
                  <a:pt x="2558891" y="457231"/>
                </a:lnTo>
                <a:lnTo>
                  <a:pt x="2583433" y="440689"/>
                </a:lnTo>
                <a:lnTo>
                  <a:pt x="2599975" y="416147"/>
                </a:lnTo>
                <a:lnTo>
                  <a:pt x="2606039" y="386079"/>
                </a:lnTo>
                <a:lnTo>
                  <a:pt x="2606039" y="77215"/>
                </a:lnTo>
                <a:lnTo>
                  <a:pt x="2599975" y="47148"/>
                </a:lnTo>
                <a:lnTo>
                  <a:pt x="2583433" y="22606"/>
                </a:lnTo>
                <a:lnTo>
                  <a:pt x="2558891" y="6064"/>
                </a:lnTo>
                <a:lnTo>
                  <a:pt x="2528824" y="0"/>
                </a:lnTo>
                <a:close/>
              </a:path>
            </a:pathLst>
          </a:custGeom>
          <a:solidFill>
            <a:srgbClr val="3981B9"/>
          </a:solidFill>
        </p:spPr>
        <p:txBody>
          <a:bodyPr wrap="square" lIns="0" tIns="0" rIns="0" bIns="0" rtlCol="0"/>
          <a:lstStyle/>
          <a:p>
            <a:endParaRPr/>
          </a:p>
        </p:txBody>
      </p:sp>
      <p:sp>
        <p:nvSpPr>
          <p:cNvPr id="42" name="object 42"/>
          <p:cNvSpPr/>
          <p:nvPr/>
        </p:nvSpPr>
        <p:spPr>
          <a:xfrm>
            <a:off x="5800344" y="1531253"/>
            <a:ext cx="2606040" cy="462978"/>
          </a:xfrm>
          <a:custGeom>
            <a:avLst/>
            <a:gdLst/>
            <a:ahLst/>
            <a:cxnLst/>
            <a:rect l="l" t="t" r="r" b="b"/>
            <a:pathLst>
              <a:path w="2606040" h="463550">
                <a:moveTo>
                  <a:pt x="0" y="77215"/>
                </a:moveTo>
                <a:lnTo>
                  <a:pt x="6064" y="47148"/>
                </a:lnTo>
                <a:lnTo>
                  <a:pt x="22606" y="22605"/>
                </a:lnTo>
                <a:lnTo>
                  <a:pt x="47148" y="6064"/>
                </a:lnTo>
                <a:lnTo>
                  <a:pt x="77215" y="0"/>
                </a:lnTo>
                <a:lnTo>
                  <a:pt x="2528824" y="0"/>
                </a:lnTo>
                <a:lnTo>
                  <a:pt x="2558891" y="6064"/>
                </a:lnTo>
                <a:lnTo>
                  <a:pt x="2583433" y="22606"/>
                </a:lnTo>
                <a:lnTo>
                  <a:pt x="2599975" y="47148"/>
                </a:lnTo>
                <a:lnTo>
                  <a:pt x="2606039" y="77215"/>
                </a:lnTo>
                <a:lnTo>
                  <a:pt x="2606039" y="386079"/>
                </a:lnTo>
                <a:lnTo>
                  <a:pt x="2599975" y="416147"/>
                </a:lnTo>
                <a:lnTo>
                  <a:pt x="2583433" y="440689"/>
                </a:lnTo>
                <a:lnTo>
                  <a:pt x="2558891" y="457231"/>
                </a:lnTo>
                <a:lnTo>
                  <a:pt x="2528824" y="463295"/>
                </a:lnTo>
                <a:lnTo>
                  <a:pt x="77215" y="463295"/>
                </a:lnTo>
                <a:lnTo>
                  <a:pt x="47148" y="457231"/>
                </a:lnTo>
                <a:lnTo>
                  <a:pt x="22605" y="440689"/>
                </a:lnTo>
                <a:lnTo>
                  <a:pt x="6064" y="416147"/>
                </a:lnTo>
                <a:lnTo>
                  <a:pt x="0" y="386079"/>
                </a:lnTo>
                <a:lnTo>
                  <a:pt x="0" y="77215"/>
                </a:lnTo>
                <a:close/>
              </a:path>
            </a:pathLst>
          </a:custGeom>
          <a:ln w="24384">
            <a:solidFill>
              <a:srgbClr val="285D87"/>
            </a:solidFill>
          </a:ln>
        </p:spPr>
        <p:txBody>
          <a:bodyPr wrap="square" lIns="0" tIns="0" rIns="0" bIns="0" rtlCol="0"/>
          <a:lstStyle/>
          <a:p>
            <a:endParaRPr/>
          </a:p>
        </p:txBody>
      </p:sp>
      <p:sp>
        <p:nvSpPr>
          <p:cNvPr id="43" name="object 43"/>
          <p:cNvSpPr txBox="1"/>
          <p:nvPr/>
        </p:nvSpPr>
        <p:spPr>
          <a:xfrm>
            <a:off x="6291453" y="1667179"/>
            <a:ext cx="1620520"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Arial"/>
                <a:cs typeface="Arial"/>
              </a:rPr>
              <a:t>Demand </a:t>
            </a:r>
            <a:r>
              <a:rPr sz="1050" spc="5" dirty="0">
                <a:solidFill>
                  <a:srgbClr val="FFFFFF"/>
                </a:solidFill>
                <a:latin typeface="Arial"/>
                <a:cs typeface="Arial"/>
              </a:rPr>
              <a:t>from </a:t>
            </a:r>
            <a:r>
              <a:rPr sz="1050" dirty="0">
                <a:solidFill>
                  <a:srgbClr val="FFFFFF"/>
                </a:solidFill>
                <a:latin typeface="Arial"/>
                <a:cs typeface="Arial"/>
              </a:rPr>
              <a:t>public</a:t>
            </a:r>
            <a:r>
              <a:rPr sz="1050" spc="-125" dirty="0">
                <a:solidFill>
                  <a:srgbClr val="FFFFFF"/>
                </a:solidFill>
                <a:latin typeface="Arial"/>
                <a:cs typeface="Arial"/>
              </a:rPr>
              <a:t> </a:t>
            </a:r>
            <a:r>
              <a:rPr sz="1050" spc="-5" dirty="0">
                <a:solidFill>
                  <a:srgbClr val="FFFFFF"/>
                </a:solidFill>
                <a:latin typeface="Arial"/>
                <a:cs typeface="Arial"/>
              </a:rPr>
              <a:t>sector</a:t>
            </a:r>
            <a:endParaRPr sz="1050">
              <a:latin typeface="Arial"/>
              <a:cs typeface="Arial"/>
            </a:endParaRPr>
          </a:p>
        </p:txBody>
      </p:sp>
      <p:sp>
        <p:nvSpPr>
          <p:cNvPr id="44" name="object 44"/>
          <p:cNvSpPr/>
          <p:nvPr/>
        </p:nvSpPr>
        <p:spPr>
          <a:xfrm>
            <a:off x="6190489" y="3452171"/>
            <a:ext cx="1823085" cy="435707"/>
          </a:xfrm>
          <a:custGeom>
            <a:avLst/>
            <a:gdLst/>
            <a:ahLst/>
            <a:cxnLst/>
            <a:rect l="l" t="t" r="r" b="b"/>
            <a:pathLst>
              <a:path w="1823084" h="436245">
                <a:moveTo>
                  <a:pt x="1750060" y="0"/>
                </a:moveTo>
                <a:lnTo>
                  <a:pt x="72644" y="0"/>
                </a:lnTo>
                <a:lnTo>
                  <a:pt x="44362" y="5707"/>
                </a:lnTo>
                <a:lnTo>
                  <a:pt x="21272" y="21272"/>
                </a:lnTo>
                <a:lnTo>
                  <a:pt x="5707" y="44362"/>
                </a:lnTo>
                <a:lnTo>
                  <a:pt x="0" y="72644"/>
                </a:lnTo>
                <a:lnTo>
                  <a:pt x="0" y="363220"/>
                </a:lnTo>
                <a:lnTo>
                  <a:pt x="5707" y="391501"/>
                </a:lnTo>
                <a:lnTo>
                  <a:pt x="21272" y="414591"/>
                </a:lnTo>
                <a:lnTo>
                  <a:pt x="44362" y="430156"/>
                </a:lnTo>
                <a:lnTo>
                  <a:pt x="72644" y="435864"/>
                </a:lnTo>
                <a:lnTo>
                  <a:pt x="1750060" y="435864"/>
                </a:lnTo>
                <a:lnTo>
                  <a:pt x="1778341" y="430156"/>
                </a:lnTo>
                <a:lnTo>
                  <a:pt x="1801431" y="414591"/>
                </a:lnTo>
                <a:lnTo>
                  <a:pt x="1816996" y="391501"/>
                </a:lnTo>
                <a:lnTo>
                  <a:pt x="1822704" y="363220"/>
                </a:lnTo>
                <a:lnTo>
                  <a:pt x="1822704" y="72644"/>
                </a:lnTo>
                <a:lnTo>
                  <a:pt x="1816996" y="44362"/>
                </a:lnTo>
                <a:lnTo>
                  <a:pt x="1801431" y="21272"/>
                </a:lnTo>
                <a:lnTo>
                  <a:pt x="1778341" y="5707"/>
                </a:lnTo>
                <a:lnTo>
                  <a:pt x="1750060" y="0"/>
                </a:lnTo>
                <a:close/>
              </a:path>
            </a:pathLst>
          </a:custGeom>
          <a:solidFill>
            <a:srgbClr val="3981B9"/>
          </a:solidFill>
        </p:spPr>
        <p:txBody>
          <a:bodyPr wrap="square" lIns="0" tIns="0" rIns="0" bIns="0" rtlCol="0"/>
          <a:lstStyle/>
          <a:p>
            <a:endParaRPr/>
          </a:p>
        </p:txBody>
      </p:sp>
      <p:sp>
        <p:nvSpPr>
          <p:cNvPr id="45" name="object 45"/>
          <p:cNvSpPr/>
          <p:nvPr/>
        </p:nvSpPr>
        <p:spPr>
          <a:xfrm>
            <a:off x="6190489" y="3452171"/>
            <a:ext cx="1823085" cy="435707"/>
          </a:xfrm>
          <a:custGeom>
            <a:avLst/>
            <a:gdLst/>
            <a:ahLst/>
            <a:cxnLst/>
            <a:rect l="l" t="t" r="r" b="b"/>
            <a:pathLst>
              <a:path w="1823084" h="436245">
                <a:moveTo>
                  <a:pt x="0" y="72644"/>
                </a:moveTo>
                <a:lnTo>
                  <a:pt x="5707" y="44362"/>
                </a:lnTo>
                <a:lnTo>
                  <a:pt x="21272" y="21272"/>
                </a:lnTo>
                <a:lnTo>
                  <a:pt x="44362" y="5707"/>
                </a:lnTo>
                <a:lnTo>
                  <a:pt x="72644" y="0"/>
                </a:lnTo>
                <a:lnTo>
                  <a:pt x="1750060" y="0"/>
                </a:lnTo>
                <a:lnTo>
                  <a:pt x="1778341" y="5707"/>
                </a:lnTo>
                <a:lnTo>
                  <a:pt x="1801431" y="21272"/>
                </a:lnTo>
                <a:lnTo>
                  <a:pt x="1816996" y="44362"/>
                </a:lnTo>
                <a:lnTo>
                  <a:pt x="1822704" y="72644"/>
                </a:lnTo>
                <a:lnTo>
                  <a:pt x="1822704" y="363220"/>
                </a:lnTo>
                <a:lnTo>
                  <a:pt x="1816996" y="391501"/>
                </a:lnTo>
                <a:lnTo>
                  <a:pt x="1801431" y="414591"/>
                </a:lnTo>
                <a:lnTo>
                  <a:pt x="1778341" y="430156"/>
                </a:lnTo>
                <a:lnTo>
                  <a:pt x="1750060" y="435864"/>
                </a:lnTo>
                <a:lnTo>
                  <a:pt x="72644" y="435864"/>
                </a:lnTo>
                <a:lnTo>
                  <a:pt x="44362" y="430156"/>
                </a:lnTo>
                <a:lnTo>
                  <a:pt x="21272" y="414591"/>
                </a:lnTo>
                <a:lnTo>
                  <a:pt x="5707" y="391501"/>
                </a:lnTo>
                <a:lnTo>
                  <a:pt x="0" y="363220"/>
                </a:lnTo>
                <a:lnTo>
                  <a:pt x="0" y="72644"/>
                </a:lnTo>
                <a:close/>
              </a:path>
            </a:pathLst>
          </a:custGeom>
          <a:ln w="24384">
            <a:solidFill>
              <a:srgbClr val="285D87"/>
            </a:solidFill>
          </a:ln>
        </p:spPr>
        <p:txBody>
          <a:bodyPr wrap="square" lIns="0" tIns="0" rIns="0" bIns="0" rtlCol="0"/>
          <a:lstStyle/>
          <a:p>
            <a:endParaRPr/>
          </a:p>
        </p:txBody>
      </p:sp>
      <p:sp>
        <p:nvSpPr>
          <p:cNvPr id="46" name="object 46"/>
          <p:cNvSpPr txBox="1"/>
          <p:nvPr/>
        </p:nvSpPr>
        <p:spPr>
          <a:xfrm>
            <a:off x="6811136" y="3574953"/>
            <a:ext cx="590550" cy="175048"/>
          </a:xfrm>
          <a:prstGeom prst="rect">
            <a:avLst/>
          </a:prstGeom>
        </p:spPr>
        <p:txBody>
          <a:bodyPr vert="horz" wrap="square" lIns="0" tIns="13335" rIns="0" bIns="0" rtlCol="0">
            <a:spAutoFit/>
          </a:bodyPr>
          <a:lstStyle/>
          <a:p>
            <a:pPr marL="12700">
              <a:lnSpc>
                <a:spcPct val="100000"/>
              </a:lnSpc>
              <a:spcBef>
                <a:spcPts val="105"/>
              </a:spcBef>
            </a:pPr>
            <a:r>
              <a:rPr sz="1050" spc="-5" dirty="0">
                <a:solidFill>
                  <a:srgbClr val="FFFFFF"/>
                </a:solidFill>
                <a:latin typeface="Arial"/>
                <a:cs typeface="Arial"/>
              </a:rPr>
              <a:t>AGENCY</a:t>
            </a:r>
            <a:endParaRPr sz="1050">
              <a:latin typeface="Arial"/>
              <a:cs typeface="Arial"/>
            </a:endParaRPr>
          </a:p>
        </p:txBody>
      </p:sp>
      <p:sp>
        <p:nvSpPr>
          <p:cNvPr id="47" name="object 47"/>
          <p:cNvSpPr/>
          <p:nvPr/>
        </p:nvSpPr>
        <p:spPr>
          <a:xfrm>
            <a:off x="7065264" y="3895106"/>
            <a:ext cx="76200" cy="457905"/>
          </a:xfrm>
          <a:custGeom>
            <a:avLst/>
            <a:gdLst/>
            <a:ahLst/>
            <a:cxnLst/>
            <a:rect l="l" t="t" r="r" b="b"/>
            <a:pathLst>
              <a:path w="76200" h="458470">
                <a:moveTo>
                  <a:pt x="31750" y="381774"/>
                </a:moveTo>
                <a:lnTo>
                  <a:pt x="0" y="381774"/>
                </a:lnTo>
                <a:lnTo>
                  <a:pt x="38100" y="457974"/>
                </a:lnTo>
                <a:lnTo>
                  <a:pt x="69850" y="394474"/>
                </a:lnTo>
                <a:lnTo>
                  <a:pt x="31750" y="394474"/>
                </a:lnTo>
                <a:lnTo>
                  <a:pt x="31750" y="381774"/>
                </a:lnTo>
                <a:close/>
              </a:path>
              <a:path w="76200" h="458470">
                <a:moveTo>
                  <a:pt x="44450" y="0"/>
                </a:moveTo>
                <a:lnTo>
                  <a:pt x="31750" y="0"/>
                </a:lnTo>
                <a:lnTo>
                  <a:pt x="31750" y="394474"/>
                </a:lnTo>
                <a:lnTo>
                  <a:pt x="44450" y="394474"/>
                </a:lnTo>
                <a:lnTo>
                  <a:pt x="44450" y="0"/>
                </a:lnTo>
                <a:close/>
              </a:path>
              <a:path w="76200" h="458470">
                <a:moveTo>
                  <a:pt x="76200" y="381774"/>
                </a:moveTo>
                <a:lnTo>
                  <a:pt x="44450" y="381774"/>
                </a:lnTo>
                <a:lnTo>
                  <a:pt x="44450" y="394474"/>
                </a:lnTo>
                <a:lnTo>
                  <a:pt x="69850" y="394474"/>
                </a:lnTo>
                <a:lnTo>
                  <a:pt x="76200" y="381774"/>
                </a:lnTo>
                <a:close/>
              </a:path>
            </a:pathLst>
          </a:custGeom>
          <a:solidFill>
            <a:srgbClr val="357DB8"/>
          </a:solidFill>
        </p:spPr>
        <p:txBody>
          <a:bodyPr wrap="square" lIns="0" tIns="0" rIns="0" bIns="0" rtlCol="0"/>
          <a:lstStyle/>
          <a:p>
            <a:endParaRPr/>
          </a:p>
        </p:txBody>
      </p:sp>
      <p:sp>
        <p:nvSpPr>
          <p:cNvPr id="48" name="object 48"/>
          <p:cNvSpPr/>
          <p:nvPr/>
        </p:nvSpPr>
        <p:spPr>
          <a:xfrm>
            <a:off x="5800344" y="4353265"/>
            <a:ext cx="2606040" cy="511813"/>
          </a:xfrm>
          <a:custGeom>
            <a:avLst/>
            <a:gdLst/>
            <a:ahLst/>
            <a:cxnLst/>
            <a:rect l="l" t="t" r="r" b="b"/>
            <a:pathLst>
              <a:path w="2606040" h="512445">
                <a:moveTo>
                  <a:pt x="2520696" y="0"/>
                </a:moveTo>
                <a:lnTo>
                  <a:pt x="85343" y="0"/>
                </a:lnTo>
                <a:lnTo>
                  <a:pt x="52131" y="6707"/>
                </a:lnTo>
                <a:lnTo>
                  <a:pt x="25003" y="24998"/>
                </a:lnTo>
                <a:lnTo>
                  <a:pt x="6709" y="52126"/>
                </a:lnTo>
                <a:lnTo>
                  <a:pt x="0" y="85344"/>
                </a:lnTo>
                <a:lnTo>
                  <a:pt x="0" y="426720"/>
                </a:lnTo>
                <a:lnTo>
                  <a:pt x="6709" y="459937"/>
                </a:lnTo>
                <a:lnTo>
                  <a:pt x="25003" y="487065"/>
                </a:lnTo>
                <a:lnTo>
                  <a:pt x="52131" y="505356"/>
                </a:lnTo>
                <a:lnTo>
                  <a:pt x="85343" y="512064"/>
                </a:lnTo>
                <a:lnTo>
                  <a:pt x="2520696" y="512064"/>
                </a:lnTo>
                <a:lnTo>
                  <a:pt x="2553908" y="505356"/>
                </a:lnTo>
                <a:lnTo>
                  <a:pt x="2581036" y="487065"/>
                </a:lnTo>
                <a:lnTo>
                  <a:pt x="2599330" y="459937"/>
                </a:lnTo>
                <a:lnTo>
                  <a:pt x="2606039" y="426720"/>
                </a:lnTo>
                <a:lnTo>
                  <a:pt x="2606039" y="85344"/>
                </a:lnTo>
                <a:lnTo>
                  <a:pt x="2599330" y="52126"/>
                </a:lnTo>
                <a:lnTo>
                  <a:pt x="2581036" y="24998"/>
                </a:lnTo>
                <a:lnTo>
                  <a:pt x="2553908" y="6707"/>
                </a:lnTo>
                <a:lnTo>
                  <a:pt x="2520696" y="0"/>
                </a:lnTo>
                <a:close/>
              </a:path>
            </a:pathLst>
          </a:custGeom>
          <a:solidFill>
            <a:srgbClr val="3981B9"/>
          </a:solidFill>
        </p:spPr>
        <p:txBody>
          <a:bodyPr wrap="square" lIns="0" tIns="0" rIns="0" bIns="0" rtlCol="0"/>
          <a:lstStyle/>
          <a:p>
            <a:endParaRPr/>
          </a:p>
        </p:txBody>
      </p:sp>
      <p:sp>
        <p:nvSpPr>
          <p:cNvPr id="49" name="object 49"/>
          <p:cNvSpPr/>
          <p:nvPr/>
        </p:nvSpPr>
        <p:spPr>
          <a:xfrm>
            <a:off x="5800344" y="4353265"/>
            <a:ext cx="2606040" cy="511813"/>
          </a:xfrm>
          <a:custGeom>
            <a:avLst/>
            <a:gdLst/>
            <a:ahLst/>
            <a:cxnLst/>
            <a:rect l="l" t="t" r="r" b="b"/>
            <a:pathLst>
              <a:path w="2606040" h="512445">
                <a:moveTo>
                  <a:pt x="0" y="85344"/>
                </a:moveTo>
                <a:lnTo>
                  <a:pt x="6709" y="52126"/>
                </a:lnTo>
                <a:lnTo>
                  <a:pt x="25003" y="24998"/>
                </a:lnTo>
                <a:lnTo>
                  <a:pt x="52131" y="6707"/>
                </a:lnTo>
                <a:lnTo>
                  <a:pt x="85343" y="0"/>
                </a:lnTo>
                <a:lnTo>
                  <a:pt x="2520696" y="0"/>
                </a:lnTo>
                <a:lnTo>
                  <a:pt x="2553908" y="6707"/>
                </a:lnTo>
                <a:lnTo>
                  <a:pt x="2581036" y="24998"/>
                </a:lnTo>
                <a:lnTo>
                  <a:pt x="2599330" y="52126"/>
                </a:lnTo>
                <a:lnTo>
                  <a:pt x="2606039" y="85344"/>
                </a:lnTo>
                <a:lnTo>
                  <a:pt x="2606039" y="426720"/>
                </a:lnTo>
                <a:lnTo>
                  <a:pt x="2599330" y="459937"/>
                </a:lnTo>
                <a:lnTo>
                  <a:pt x="2581036" y="487065"/>
                </a:lnTo>
                <a:lnTo>
                  <a:pt x="2553908" y="505356"/>
                </a:lnTo>
                <a:lnTo>
                  <a:pt x="2520696" y="512064"/>
                </a:lnTo>
                <a:lnTo>
                  <a:pt x="85343" y="512064"/>
                </a:lnTo>
                <a:lnTo>
                  <a:pt x="52131" y="505356"/>
                </a:lnTo>
                <a:lnTo>
                  <a:pt x="25003" y="487065"/>
                </a:lnTo>
                <a:lnTo>
                  <a:pt x="6709" y="459937"/>
                </a:lnTo>
                <a:lnTo>
                  <a:pt x="0" y="426720"/>
                </a:lnTo>
                <a:lnTo>
                  <a:pt x="0" y="85344"/>
                </a:lnTo>
                <a:close/>
              </a:path>
            </a:pathLst>
          </a:custGeom>
          <a:ln w="24383">
            <a:solidFill>
              <a:srgbClr val="285D87"/>
            </a:solidFill>
          </a:ln>
        </p:spPr>
        <p:txBody>
          <a:bodyPr wrap="square" lIns="0" tIns="0" rIns="0" bIns="0" rtlCol="0"/>
          <a:lstStyle/>
          <a:p>
            <a:endParaRPr/>
          </a:p>
        </p:txBody>
      </p:sp>
      <p:sp>
        <p:nvSpPr>
          <p:cNvPr id="50" name="object 50"/>
          <p:cNvSpPr txBox="1"/>
          <p:nvPr/>
        </p:nvSpPr>
        <p:spPr>
          <a:xfrm>
            <a:off x="5812535" y="4515319"/>
            <a:ext cx="2581910" cy="175048"/>
          </a:xfrm>
          <a:prstGeom prst="rect">
            <a:avLst/>
          </a:prstGeom>
        </p:spPr>
        <p:txBody>
          <a:bodyPr vert="horz" wrap="square" lIns="0" tIns="13335" rIns="0" bIns="0" rtlCol="0">
            <a:spAutoFit/>
          </a:bodyPr>
          <a:lstStyle/>
          <a:p>
            <a:pPr marL="106680">
              <a:lnSpc>
                <a:spcPct val="100000"/>
              </a:lnSpc>
              <a:spcBef>
                <a:spcPts val="105"/>
              </a:spcBef>
            </a:pPr>
            <a:r>
              <a:rPr sz="1050" spc="-5" dirty="0">
                <a:solidFill>
                  <a:srgbClr val="FFFFFF"/>
                </a:solidFill>
                <a:latin typeface="Arial"/>
                <a:cs typeface="Arial"/>
              </a:rPr>
              <a:t>EUROPEAN </a:t>
            </a:r>
            <a:r>
              <a:rPr sz="1050" spc="-10" dirty="0">
                <a:solidFill>
                  <a:srgbClr val="FFFFFF"/>
                </a:solidFill>
                <a:latin typeface="Arial"/>
                <a:cs typeface="Arial"/>
              </a:rPr>
              <a:t>CITIES </a:t>
            </a:r>
            <a:r>
              <a:rPr sz="1050" dirty="0">
                <a:solidFill>
                  <a:srgbClr val="FFFFFF"/>
                </a:solidFill>
                <a:latin typeface="Arial"/>
                <a:cs typeface="Arial"/>
              </a:rPr>
              <a:t>AND</a:t>
            </a:r>
            <a:r>
              <a:rPr sz="1050" spc="-10" dirty="0">
                <a:solidFill>
                  <a:srgbClr val="FFFFFF"/>
                </a:solidFill>
                <a:latin typeface="Arial"/>
                <a:cs typeface="Arial"/>
              </a:rPr>
              <a:t> </a:t>
            </a:r>
            <a:r>
              <a:rPr sz="1050" spc="-5" dirty="0">
                <a:solidFill>
                  <a:srgbClr val="FFFFFF"/>
                </a:solidFill>
                <a:latin typeface="Arial"/>
                <a:cs typeface="Arial"/>
              </a:rPr>
              <a:t>COMPANIES</a:t>
            </a:r>
            <a:endParaRPr sz="1050">
              <a:latin typeface="Arial"/>
              <a:cs typeface="Arial"/>
            </a:endParaRPr>
          </a:p>
        </p:txBody>
      </p:sp>
      <p:sp>
        <p:nvSpPr>
          <p:cNvPr id="51" name="object 51"/>
          <p:cNvSpPr/>
          <p:nvPr/>
        </p:nvSpPr>
        <p:spPr>
          <a:xfrm>
            <a:off x="5743955" y="2732206"/>
            <a:ext cx="0" cy="167433"/>
          </a:xfrm>
          <a:custGeom>
            <a:avLst/>
            <a:gdLst/>
            <a:ahLst/>
            <a:cxnLst/>
            <a:rect l="l" t="t" r="r" b="b"/>
            <a:pathLst>
              <a:path h="167639">
                <a:moveTo>
                  <a:pt x="0" y="0"/>
                </a:moveTo>
                <a:lnTo>
                  <a:pt x="0" y="167639"/>
                </a:lnTo>
              </a:path>
            </a:pathLst>
          </a:custGeom>
          <a:ln w="9144">
            <a:solidFill>
              <a:srgbClr val="357DB8"/>
            </a:solidFill>
          </a:ln>
        </p:spPr>
        <p:txBody>
          <a:bodyPr wrap="square" lIns="0" tIns="0" rIns="0" bIns="0" rtlCol="0"/>
          <a:lstStyle/>
          <a:p>
            <a:endParaRPr/>
          </a:p>
        </p:txBody>
      </p:sp>
      <p:sp>
        <p:nvSpPr>
          <p:cNvPr id="52" name="object 52"/>
          <p:cNvSpPr/>
          <p:nvPr/>
        </p:nvSpPr>
        <p:spPr>
          <a:xfrm>
            <a:off x="6978395" y="2741339"/>
            <a:ext cx="0" cy="167433"/>
          </a:xfrm>
          <a:custGeom>
            <a:avLst/>
            <a:gdLst/>
            <a:ahLst/>
            <a:cxnLst/>
            <a:rect l="l" t="t" r="r" b="b"/>
            <a:pathLst>
              <a:path h="167639">
                <a:moveTo>
                  <a:pt x="0" y="0"/>
                </a:moveTo>
                <a:lnTo>
                  <a:pt x="0" y="167639"/>
                </a:lnTo>
              </a:path>
            </a:pathLst>
          </a:custGeom>
          <a:ln w="9144">
            <a:solidFill>
              <a:srgbClr val="357DB8"/>
            </a:solidFill>
          </a:ln>
        </p:spPr>
        <p:txBody>
          <a:bodyPr wrap="square" lIns="0" tIns="0" rIns="0" bIns="0" rtlCol="0"/>
          <a:lstStyle/>
          <a:p>
            <a:endParaRPr/>
          </a:p>
        </p:txBody>
      </p:sp>
      <p:sp>
        <p:nvSpPr>
          <p:cNvPr id="53" name="object 53"/>
          <p:cNvSpPr/>
          <p:nvPr/>
        </p:nvSpPr>
        <p:spPr>
          <a:xfrm>
            <a:off x="8258556" y="2729162"/>
            <a:ext cx="0" cy="167433"/>
          </a:xfrm>
          <a:custGeom>
            <a:avLst/>
            <a:gdLst/>
            <a:ahLst/>
            <a:cxnLst/>
            <a:rect l="l" t="t" r="r" b="b"/>
            <a:pathLst>
              <a:path h="167639">
                <a:moveTo>
                  <a:pt x="0" y="0"/>
                </a:moveTo>
                <a:lnTo>
                  <a:pt x="0" y="167640"/>
                </a:lnTo>
              </a:path>
            </a:pathLst>
          </a:custGeom>
          <a:ln w="9144">
            <a:solidFill>
              <a:srgbClr val="357DB8"/>
            </a:solidFill>
          </a:ln>
        </p:spPr>
        <p:txBody>
          <a:bodyPr wrap="square" lIns="0" tIns="0" rIns="0" bIns="0" rtlCol="0"/>
          <a:lstStyle/>
          <a:p>
            <a:endParaRPr/>
          </a:p>
        </p:txBody>
      </p:sp>
      <p:sp>
        <p:nvSpPr>
          <p:cNvPr id="54" name="object 54"/>
          <p:cNvSpPr/>
          <p:nvPr/>
        </p:nvSpPr>
        <p:spPr>
          <a:xfrm>
            <a:off x="5743955" y="2908772"/>
            <a:ext cx="2514600" cy="8879"/>
          </a:xfrm>
          <a:custGeom>
            <a:avLst/>
            <a:gdLst/>
            <a:ahLst/>
            <a:cxnLst/>
            <a:rect l="l" t="t" r="r" b="b"/>
            <a:pathLst>
              <a:path w="2514600" h="8889">
                <a:moveTo>
                  <a:pt x="0" y="0"/>
                </a:moveTo>
                <a:lnTo>
                  <a:pt x="2514219" y="8890"/>
                </a:lnTo>
              </a:path>
            </a:pathLst>
          </a:custGeom>
          <a:ln w="9144">
            <a:solidFill>
              <a:srgbClr val="357DB8"/>
            </a:solidFill>
          </a:ln>
        </p:spPr>
        <p:txBody>
          <a:bodyPr wrap="square" lIns="0" tIns="0" rIns="0" bIns="0" rtlCol="0"/>
          <a:lstStyle/>
          <a:p>
            <a:endParaRPr/>
          </a:p>
        </p:txBody>
      </p:sp>
      <p:sp>
        <p:nvSpPr>
          <p:cNvPr id="55" name="object 55"/>
          <p:cNvSpPr/>
          <p:nvPr/>
        </p:nvSpPr>
        <p:spPr>
          <a:xfrm>
            <a:off x="6769607" y="3050329"/>
            <a:ext cx="701040" cy="325988"/>
          </a:xfrm>
          <a:custGeom>
            <a:avLst/>
            <a:gdLst/>
            <a:ahLst/>
            <a:cxnLst/>
            <a:rect l="l" t="t" r="r" b="b"/>
            <a:pathLst>
              <a:path w="701040" h="326389">
                <a:moveTo>
                  <a:pt x="701040" y="163067"/>
                </a:moveTo>
                <a:lnTo>
                  <a:pt x="0" y="163067"/>
                </a:lnTo>
                <a:lnTo>
                  <a:pt x="350520" y="326135"/>
                </a:lnTo>
                <a:lnTo>
                  <a:pt x="701040" y="163067"/>
                </a:lnTo>
                <a:close/>
              </a:path>
              <a:path w="701040" h="326389">
                <a:moveTo>
                  <a:pt x="525780" y="0"/>
                </a:moveTo>
                <a:lnTo>
                  <a:pt x="175260" y="0"/>
                </a:lnTo>
                <a:lnTo>
                  <a:pt x="175260" y="163067"/>
                </a:lnTo>
                <a:lnTo>
                  <a:pt x="525780" y="163067"/>
                </a:lnTo>
                <a:lnTo>
                  <a:pt x="525780" y="0"/>
                </a:lnTo>
                <a:close/>
              </a:path>
            </a:pathLst>
          </a:custGeom>
          <a:solidFill>
            <a:srgbClr val="3981B9"/>
          </a:solidFill>
        </p:spPr>
        <p:txBody>
          <a:bodyPr wrap="square" lIns="0" tIns="0" rIns="0" bIns="0" rtlCol="0"/>
          <a:lstStyle/>
          <a:p>
            <a:endParaRPr/>
          </a:p>
        </p:txBody>
      </p:sp>
      <p:sp>
        <p:nvSpPr>
          <p:cNvPr id="56" name="object 56"/>
          <p:cNvSpPr/>
          <p:nvPr/>
        </p:nvSpPr>
        <p:spPr>
          <a:xfrm>
            <a:off x="6769607" y="3050329"/>
            <a:ext cx="701040" cy="325988"/>
          </a:xfrm>
          <a:custGeom>
            <a:avLst/>
            <a:gdLst/>
            <a:ahLst/>
            <a:cxnLst/>
            <a:rect l="l" t="t" r="r" b="b"/>
            <a:pathLst>
              <a:path w="701040" h="326389">
                <a:moveTo>
                  <a:pt x="0" y="163067"/>
                </a:moveTo>
                <a:lnTo>
                  <a:pt x="175260" y="163067"/>
                </a:lnTo>
                <a:lnTo>
                  <a:pt x="175260" y="0"/>
                </a:lnTo>
                <a:lnTo>
                  <a:pt x="525780" y="0"/>
                </a:lnTo>
                <a:lnTo>
                  <a:pt x="525780" y="163067"/>
                </a:lnTo>
                <a:lnTo>
                  <a:pt x="701040" y="163067"/>
                </a:lnTo>
                <a:lnTo>
                  <a:pt x="350520" y="326135"/>
                </a:lnTo>
                <a:lnTo>
                  <a:pt x="0" y="163067"/>
                </a:lnTo>
                <a:close/>
              </a:path>
            </a:pathLst>
          </a:custGeom>
          <a:ln w="24384">
            <a:solidFill>
              <a:srgbClr val="285D87"/>
            </a:solidFill>
          </a:ln>
        </p:spPr>
        <p:txBody>
          <a:bodyPr wrap="square" lIns="0" tIns="0" rIns="0" bIns="0" rtlCol="0"/>
          <a:lstStyle/>
          <a:p>
            <a:endParaRPr/>
          </a:p>
        </p:txBody>
      </p:sp>
      <p:sp>
        <p:nvSpPr>
          <p:cNvPr id="57" name="object 57"/>
          <p:cNvSpPr/>
          <p:nvPr/>
        </p:nvSpPr>
        <p:spPr>
          <a:xfrm>
            <a:off x="323088" y="1202475"/>
            <a:ext cx="4343400" cy="454098"/>
          </a:xfrm>
          <a:custGeom>
            <a:avLst/>
            <a:gdLst/>
            <a:ahLst/>
            <a:cxnLst/>
            <a:rect l="l" t="t" r="r" b="b"/>
            <a:pathLst>
              <a:path w="4343400" h="454660">
                <a:moveTo>
                  <a:pt x="4267708" y="0"/>
                </a:moveTo>
                <a:lnTo>
                  <a:pt x="75691" y="0"/>
                </a:lnTo>
                <a:lnTo>
                  <a:pt x="46227" y="5951"/>
                </a:lnTo>
                <a:lnTo>
                  <a:pt x="22167" y="22177"/>
                </a:lnTo>
                <a:lnTo>
                  <a:pt x="5947" y="46237"/>
                </a:lnTo>
                <a:lnTo>
                  <a:pt x="0" y="75691"/>
                </a:lnTo>
                <a:lnTo>
                  <a:pt x="0" y="378460"/>
                </a:lnTo>
                <a:lnTo>
                  <a:pt x="5947" y="407914"/>
                </a:lnTo>
                <a:lnTo>
                  <a:pt x="22167" y="431974"/>
                </a:lnTo>
                <a:lnTo>
                  <a:pt x="46227" y="448200"/>
                </a:lnTo>
                <a:lnTo>
                  <a:pt x="75691" y="454151"/>
                </a:lnTo>
                <a:lnTo>
                  <a:pt x="4267708" y="454151"/>
                </a:lnTo>
                <a:lnTo>
                  <a:pt x="4297162" y="448200"/>
                </a:lnTo>
                <a:lnTo>
                  <a:pt x="4321222" y="431974"/>
                </a:lnTo>
                <a:lnTo>
                  <a:pt x="4337448" y="407914"/>
                </a:lnTo>
                <a:lnTo>
                  <a:pt x="4343400" y="378460"/>
                </a:lnTo>
                <a:lnTo>
                  <a:pt x="4343400" y="75691"/>
                </a:lnTo>
                <a:lnTo>
                  <a:pt x="4337448" y="46237"/>
                </a:lnTo>
                <a:lnTo>
                  <a:pt x="4321222" y="22177"/>
                </a:lnTo>
                <a:lnTo>
                  <a:pt x="4297162" y="5951"/>
                </a:lnTo>
                <a:lnTo>
                  <a:pt x="4267708" y="0"/>
                </a:lnTo>
                <a:close/>
              </a:path>
            </a:pathLst>
          </a:custGeom>
          <a:solidFill>
            <a:srgbClr val="EED9AF"/>
          </a:solidFill>
        </p:spPr>
        <p:txBody>
          <a:bodyPr wrap="square" lIns="0" tIns="0" rIns="0" bIns="0" rtlCol="0"/>
          <a:lstStyle/>
          <a:p>
            <a:endParaRPr/>
          </a:p>
        </p:txBody>
      </p:sp>
      <p:sp>
        <p:nvSpPr>
          <p:cNvPr id="58" name="object 58"/>
          <p:cNvSpPr/>
          <p:nvPr/>
        </p:nvSpPr>
        <p:spPr>
          <a:xfrm>
            <a:off x="323088" y="1202475"/>
            <a:ext cx="4343400" cy="454098"/>
          </a:xfrm>
          <a:custGeom>
            <a:avLst/>
            <a:gdLst/>
            <a:ahLst/>
            <a:cxnLst/>
            <a:rect l="l" t="t" r="r" b="b"/>
            <a:pathLst>
              <a:path w="4343400" h="454660">
                <a:moveTo>
                  <a:pt x="0" y="75691"/>
                </a:moveTo>
                <a:lnTo>
                  <a:pt x="5947" y="46237"/>
                </a:lnTo>
                <a:lnTo>
                  <a:pt x="22167" y="22177"/>
                </a:lnTo>
                <a:lnTo>
                  <a:pt x="46227" y="5951"/>
                </a:lnTo>
                <a:lnTo>
                  <a:pt x="75691" y="0"/>
                </a:lnTo>
                <a:lnTo>
                  <a:pt x="4267708" y="0"/>
                </a:lnTo>
                <a:lnTo>
                  <a:pt x="4297162" y="5951"/>
                </a:lnTo>
                <a:lnTo>
                  <a:pt x="4321222" y="22177"/>
                </a:lnTo>
                <a:lnTo>
                  <a:pt x="4337448" y="46237"/>
                </a:lnTo>
                <a:lnTo>
                  <a:pt x="4343400" y="75691"/>
                </a:lnTo>
                <a:lnTo>
                  <a:pt x="4343400" y="378460"/>
                </a:lnTo>
                <a:lnTo>
                  <a:pt x="4337448" y="407914"/>
                </a:lnTo>
                <a:lnTo>
                  <a:pt x="4321222" y="431974"/>
                </a:lnTo>
                <a:lnTo>
                  <a:pt x="4297162" y="448200"/>
                </a:lnTo>
                <a:lnTo>
                  <a:pt x="4267708" y="454151"/>
                </a:lnTo>
                <a:lnTo>
                  <a:pt x="75691" y="454151"/>
                </a:lnTo>
                <a:lnTo>
                  <a:pt x="46227" y="448200"/>
                </a:lnTo>
                <a:lnTo>
                  <a:pt x="22167" y="431974"/>
                </a:lnTo>
                <a:lnTo>
                  <a:pt x="5947" y="407914"/>
                </a:lnTo>
                <a:lnTo>
                  <a:pt x="0" y="378460"/>
                </a:lnTo>
                <a:lnTo>
                  <a:pt x="0" y="75691"/>
                </a:lnTo>
                <a:close/>
              </a:path>
            </a:pathLst>
          </a:custGeom>
          <a:ln w="24384">
            <a:solidFill>
              <a:srgbClr val="285D87"/>
            </a:solidFill>
          </a:ln>
        </p:spPr>
        <p:txBody>
          <a:bodyPr wrap="square" lIns="0" tIns="0" rIns="0" bIns="0" rtlCol="0"/>
          <a:lstStyle/>
          <a:p>
            <a:endParaRPr/>
          </a:p>
        </p:txBody>
      </p:sp>
      <p:sp>
        <p:nvSpPr>
          <p:cNvPr id="59" name="object 59"/>
          <p:cNvSpPr txBox="1"/>
          <p:nvPr/>
        </p:nvSpPr>
        <p:spPr>
          <a:xfrm>
            <a:off x="1961770" y="1335027"/>
            <a:ext cx="1063625" cy="175048"/>
          </a:xfrm>
          <a:prstGeom prst="rect">
            <a:avLst/>
          </a:prstGeom>
        </p:spPr>
        <p:txBody>
          <a:bodyPr vert="horz" wrap="square" lIns="0" tIns="13335" rIns="0" bIns="0" rtlCol="0">
            <a:spAutoFit/>
          </a:bodyPr>
          <a:lstStyle/>
          <a:p>
            <a:pPr marL="12700">
              <a:lnSpc>
                <a:spcPct val="100000"/>
              </a:lnSpc>
              <a:spcBef>
                <a:spcPts val="105"/>
              </a:spcBef>
            </a:pPr>
            <a:r>
              <a:rPr sz="1050" spc="-5" dirty="0">
                <a:latin typeface="Arial"/>
                <a:cs typeface="Arial"/>
              </a:rPr>
              <a:t>USF-PLATFORM</a:t>
            </a:r>
            <a:endParaRPr sz="1050">
              <a:latin typeface="Arial"/>
              <a:cs typeface="Arial"/>
            </a:endParaRPr>
          </a:p>
        </p:txBody>
      </p:sp>
      <p:sp>
        <p:nvSpPr>
          <p:cNvPr id="60" name="object 60"/>
          <p:cNvSpPr/>
          <p:nvPr/>
        </p:nvSpPr>
        <p:spPr>
          <a:xfrm>
            <a:off x="6608064" y="3199370"/>
            <a:ext cx="990600" cy="904393"/>
          </a:xfrm>
          <a:custGeom>
            <a:avLst/>
            <a:gdLst/>
            <a:ahLst/>
            <a:cxnLst/>
            <a:rect l="l" t="t" r="r" b="b"/>
            <a:pathLst>
              <a:path w="990600" h="905510">
                <a:moveTo>
                  <a:pt x="197103" y="0"/>
                </a:moveTo>
                <a:lnTo>
                  <a:pt x="0" y="232409"/>
                </a:lnTo>
                <a:lnTo>
                  <a:pt x="259841" y="452754"/>
                </a:lnTo>
                <a:lnTo>
                  <a:pt x="0" y="673163"/>
                </a:lnTo>
                <a:lnTo>
                  <a:pt x="197103" y="905497"/>
                </a:lnTo>
                <a:lnTo>
                  <a:pt x="495300" y="652525"/>
                </a:lnTo>
                <a:lnTo>
                  <a:pt x="966270" y="652525"/>
                </a:lnTo>
                <a:lnTo>
                  <a:pt x="730757" y="452754"/>
                </a:lnTo>
                <a:lnTo>
                  <a:pt x="966338" y="252983"/>
                </a:lnTo>
                <a:lnTo>
                  <a:pt x="495300" y="252983"/>
                </a:lnTo>
                <a:lnTo>
                  <a:pt x="197103" y="0"/>
                </a:lnTo>
                <a:close/>
              </a:path>
              <a:path w="990600" h="905510">
                <a:moveTo>
                  <a:pt x="966270" y="652525"/>
                </a:moveTo>
                <a:lnTo>
                  <a:pt x="495300" y="652525"/>
                </a:lnTo>
                <a:lnTo>
                  <a:pt x="793495" y="905497"/>
                </a:lnTo>
                <a:lnTo>
                  <a:pt x="990600" y="673163"/>
                </a:lnTo>
                <a:lnTo>
                  <a:pt x="966270" y="652525"/>
                </a:lnTo>
                <a:close/>
              </a:path>
              <a:path w="990600" h="905510">
                <a:moveTo>
                  <a:pt x="793495" y="0"/>
                </a:moveTo>
                <a:lnTo>
                  <a:pt x="495300" y="252983"/>
                </a:lnTo>
                <a:lnTo>
                  <a:pt x="966338" y="252983"/>
                </a:lnTo>
                <a:lnTo>
                  <a:pt x="990600" y="232409"/>
                </a:lnTo>
                <a:lnTo>
                  <a:pt x="793495" y="0"/>
                </a:lnTo>
                <a:close/>
              </a:path>
            </a:pathLst>
          </a:custGeom>
          <a:solidFill>
            <a:srgbClr val="FF0000"/>
          </a:solidFill>
        </p:spPr>
        <p:txBody>
          <a:bodyPr wrap="square" lIns="0" tIns="0" rIns="0" bIns="0" rtlCol="0"/>
          <a:lstStyle/>
          <a:p>
            <a:endParaRPr/>
          </a:p>
        </p:txBody>
      </p:sp>
      <p:sp>
        <p:nvSpPr>
          <p:cNvPr id="61" name="object 61"/>
          <p:cNvSpPr/>
          <p:nvPr/>
        </p:nvSpPr>
        <p:spPr>
          <a:xfrm>
            <a:off x="6608064" y="3199370"/>
            <a:ext cx="990600" cy="904393"/>
          </a:xfrm>
          <a:custGeom>
            <a:avLst/>
            <a:gdLst/>
            <a:ahLst/>
            <a:cxnLst/>
            <a:rect l="l" t="t" r="r" b="b"/>
            <a:pathLst>
              <a:path w="990600" h="905510">
                <a:moveTo>
                  <a:pt x="0" y="232409"/>
                </a:moveTo>
                <a:lnTo>
                  <a:pt x="197103" y="0"/>
                </a:lnTo>
                <a:lnTo>
                  <a:pt x="495300" y="252983"/>
                </a:lnTo>
                <a:lnTo>
                  <a:pt x="793495" y="0"/>
                </a:lnTo>
                <a:lnTo>
                  <a:pt x="990600" y="232409"/>
                </a:lnTo>
                <a:lnTo>
                  <a:pt x="730757" y="452754"/>
                </a:lnTo>
                <a:lnTo>
                  <a:pt x="990600" y="673163"/>
                </a:lnTo>
                <a:lnTo>
                  <a:pt x="793495" y="905497"/>
                </a:lnTo>
                <a:lnTo>
                  <a:pt x="495300" y="652525"/>
                </a:lnTo>
                <a:lnTo>
                  <a:pt x="197103" y="905497"/>
                </a:lnTo>
                <a:lnTo>
                  <a:pt x="0" y="673163"/>
                </a:lnTo>
                <a:lnTo>
                  <a:pt x="259841" y="452754"/>
                </a:lnTo>
                <a:lnTo>
                  <a:pt x="0" y="232409"/>
                </a:lnTo>
                <a:close/>
              </a:path>
            </a:pathLst>
          </a:custGeom>
          <a:ln w="24384">
            <a:solidFill>
              <a:srgbClr val="285D87"/>
            </a:solidFill>
          </a:ln>
        </p:spPr>
        <p:txBody>
          <a:bodyPr wrap="square" lIns="0" tIns="0" rIns="0" bIns="0" rtlCol="0"/>
          <a:lstStyle/>
          <a:p>
            <a:endParaRPr/>
          </a:p>
        </p:txBody>
      </p:sp>
      <p:sp>
        <p:nvSpPr>
          <p:cNvPr id="62" name="object 62"/>
          <p:cNvSpPr/>
          <p:nvPr/>
        </p:nvSpPr>
        <p:spPr>
          <a:xfrm>
            <a:off x="4354321" y="1401111"/>
            <a:ext cx="1341120" cy="418583"/>
          </a:xfrm>
          <a:custGeom>
            <a:avLst/>
            <a:gdLst/>
            <a:ahLst/>
            <a:cxnLst/>
            <a:rect l="l" t="t" r="r" b="b"/>
            <a:pathLst>
              <a:path w="1341120" h="419100">
                <a:moveTo>
                  <a:pt x="1335803" y="274193"/>
                </a:moveTo>
                <a:lnTo>
                  <a:pt x="171323" y="274193"/>
                </a:lnTo>
                <a:lnTo>
                  <a:pt x="1317625" y="418719"/>
                </a:lnTo>
                <a:lnTo>
                  <a:pt x="1335803" y="274193"/>
                </a:lnTo>
                <a:close/>
              </a:path>
              <a:path w="1341120" h="419100">
                <a:moveTo>
                  <a:pt x="205866" y="0"/>
                </a:moveTo>
                <a:lnTo>
                  <a:pt x="0" y="159766"/>
                </a:lnTo>
                <a:lnTo>
                  <a:pt x="159765" y="365633"/>
                </a:lnTo>
                <a:lnTo>
                  <a:pt x="171323" y="274193"/>
                </a:lnTo>
                <a:lnTo>
                  <a:pt x="1335803" y="274193"/>
                </a:lnTo>
                <a:lnTo>
                  <a:pt x="1340612" y="235966"/>
                </a:lnTo>
                <a:lnTo>
                  <a:pt x="194310" y="91440"/>
                </a:lnTo>
                <a:lnTo>
                  <a:pt x="205866" y="0"/>
                </a:lnTo>
                <a:close/>
              </a:path>
            </a:pathLst>
          </a:custGeom>
          <a:solidFill>
            <a:srgbClr val="8AAB42"/>
          </a:solidFill>
        </p:spPr>
        <p:txBody>
          <a:bodyPr wrap="square" lIns="0" tIns="0" rIns="0" bIns="0" rtlCol="0"/>
          <a:lstStyle/>
          <a:p>
            <a:endParaRPr/>
          </a:p>
        </p:txBody>
      </p:sp>
      <p:sp>
        <p:nvSpPr>
          <p:cNvPr id="63" name="object 63"/>
          <p:cNvSpPr/>
          <p:nvPr/>
        </p:nvSpPr>
        <p:spPr>
          <a:xfrm>
            <a:off x="4354321" y="1401111"/>
            <a:ext cx="1341120" cy="418583"/>
          </a:xfrm>
          <a:custGeom>
            <a:avLst/>
            <a:gdLst/>
            <a:ahLst/>
            <a:cxnLst/>
            <a:rect l="l" t="t" r="r" b="b"/>
            <a:pathLst>
              <a:path w="1341120" h="419100">
                <a:moveTo>
                  <a:pt x="1317625" y="418719"/>
                </a:moveTo>
                <a:lnTo>
                  <a:pt x="171323" y="274193"/>
                </a:lnTo>
                <a:lnTo>
                  <a:pt x="159765" y="365633"/>
                </a:lnTo>
                <a:lnTo>
                  <a:pt x="0" y="159766"/>
                </a:lnTo>
                <a:lnTo>
                  <a:pt x="205866" y="0"/>
                </a:lnTo>
                <a:lnTo>
                  <a:pt x="194310" y="91440"/>
                </a:lnTo>
                <a:lnTo>
                  <a:pt x="1340612" y="235966"/>
                </a:lnTo>
                <a:lnTo>
                  <a:pt x="1317625" y="418719"/>
                </a:lnTo>
                <a:close/>
              </a:path>
            </a:pathLst>
          </a:custGeom>
          <a:ln w="25400">
            <a:solidFill>
              <a:srgbClr val="285D87"/>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19727" y="3191114"/>
            <a:ext cx="7772400" cy="730762"/>
          </a:xfrm>
        </p:spPr>
        <p:txBody>
          <a:bodyPr/>
          <a:lstStyle/>
          <a:p>
            <a:r>
              <a:rPr lang="et-EE" sz="3600" dirty="0"/>
              <a:t/>
            </a:r>
            <a:br>
              <a:rPr lang="et-EE" sz="3600" dirty="0"/>
            </a:br>
            <a:r>
              <a:rPr lang="et-EE" sz="3600" dirty="0" smtClean="0"/>
              <a:t/>
            </a:r>
            <a:br>
              <a:rPr lang="et-EE" sz="3600" dirty="0" smtClean="0"/>
            </a:br>
            <a:r>
              <a:rPr lang="et-EE" sz="3600" dirty="0" smtClean="0"/>
              <a:t/>
            </a:r>
            <a:br>
              <a:rPr lang="et-EE" sz="3600" dirty="0" smtClean="0"/>
            </a:br>
            <a:r>
              <a:rPr lang="et-EE" sz="3600" dirty="0" smtClean="0"/>
              <a:t/>
            </a:r>
            <a:br>
              <a:rPr lang="et-EE" sz="3600" dirty="0" smtClean="0"/>
            </a:br>
            <a:r>
              <a:rPr lang="et-EE" sz="3600" dirty="0" smtClean="0"/>
              <a:t/>
            </a:r>
            <a:br>
              <a:rPr lang="et-EE" sz="3600" dirty="0" smtClean="0"/>
            </a:br>
            <a:r>
              <a:rPr lang="et-EE" sz="3600" dirty="0" smtClean="0"/>
              <a:t>Project </a:t>
            </a:r>
            <a:r>
              <a:rPr lang="et-EE" sz="3600" dirty="0"/>
              <a:t>proposal</a:t>
            </a:r>
            <a:r>
              <a:rPr lang="et-EE" sz="3600" dirty="0" smtClean="0"/>
              <a:t> </a:t>
            </a:r>
            <a:br>
              <a:rPr lang="et-EE" sz="3600" dirty="0" smtClean="0"/>
            </a:br>
            <a:r>
              <a:rPr lang="et-EE" sz="3600" dirty="0" smtClean="0"/>
              <a:t>“</a:t>
            </a:r>
            <a:r>
              <a:rPr lang="en-US" sz="3600" dirty="0"/>
              <a:t>Air traffic &amp; logistics development between the EU rural areas &amp; China”</a:t>
            </a:r>
            <a:br>
              <a:rPr lang="en-US" sz="3600" dirty="0"/>
            </a:br>
            <a:r>
              <a:rPr lang="en-US" sz="3600" dirty="0"/>
              <a:t/>
            </a:r>
            <a:br>
              <a:rPr lang="en-US" sz="3600" dirty="0"/>
            </a:br>
            <a:r>
              <a:rPr lang="et-EE" sz="3600" dirty="0"/>
              <a:t>Open concept – developing together with partners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43862" y="0"/>
            <a:ext cx="7772400" cy="730762"/>
          </a:xfrm>
        </p:spPr>
        <p:txBody>
          <a:bodyPr/>
          <a:lstStyle/>
          <a:p>
            <a:r>
              <a:rPr lang="et-EE" sz="3600" dirty="0"/>
              <a:t>Main aims of the project</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714524" y="857170"/>
            <a:ext cx="7394178" cy="3896937"/>
          </a:xfrm>
        </p:spPr>
        <p:txBody>
          <a:bodyPr/>
          <a:lstStyle/>
          <a:p>
            <a:pPr marL="342900" indent="-342900" algn="l">
              <a:spcAft>
                <a:spcPts val="1200"/>
              </a:spcAft>
              <a:buFont typeface="Arial" panose="020B0604020202020204" pitchFamily="34" charset="0"/>
              <a:buChar char="•"/>
            </a:pPr>
            <a:r>
              <a:rPr lang="en-US" dirty="0" smtClean="0"/>
              <a:t>To provide new impulses to secondary/rural/regional airports in Europe for development and investments;</a:t>
            </a:r>
          </a:p>
          <a:p>
            <a:pPr marL="342900" indent="-342900" algn="l">
              <a:spcAft>
                <a:spcPts val="1200"/>
              </a:spcAft>
              <a:buFont typeface="Arial" panose="020B0604020202020204" pitchFamily="34" charset="0"/>
              <a:buChar char="•"/>
            </a:pPr>
            <a:r>
              <a:rPr lang="en-US" dirty="0" smtClean="0"/>
              <a:t>To build European secondary airports network;</a:t>
            </a:r>
          </a:p>
          <a:p>
            <a:pPr marL="342900" indent="-342900" algn="l">
              <a:spcAft>
                <a:spcPts val="1200"/>
              </a:spcAft>
              <a:buFont typeface="Arial" panose="020B0604020202020204" pitchFamily="34" charset="0"/>
              <a:buChar char="•"/>
            </a:pPr>
            <a:r>
              <a:rPr lang="en-US" dirty="0" smtClean="0"/>
              <a:t>To enhance cooperation between European airports and build cooperation with Chinese airports via joint development of aviation, airport, cargo and logistics technology;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43862" y="0"/>
            <a:ext cx="7772400" cy="730762"/>
          </a:xfrm>
        </p:spPr>
        <p:txBody>
          <a:bodyPr/>
          <a:lstStyle/>
          <a:p>
            <a:r>
              <a:rPr lang="et-EE" sz="3600" dirty="0"/>
              <a:t>Main aims of the project</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779654" y="737774"/>
            <a:ext cx="7426743" cy="4059750"/>
          </a:xfrm>
        </p:spPr>
        <p:txBody>
          <a:bodyPr/>
          <a:lstStyle/>
          <a:p>
            <a:pPr marL="342900" indent="-342900" algn="l">
              <a:spcAft>
                <a:spcPts val="1200"/>
              </a:spcAft>
              <a:buFont typeface="Arial" panose="020B0604020202020204" pitchFamily="34" charset="0"/>
              <a:buChar char="•"/>
            </a:pPr>
            <a:r>
              <a:rPr lang="en-US" dirty="0" smtClean="0"/>
              <a:t>EU-China training consortium establishment to enable training programs for pilots, mechanics, logistics, etc;</a:t>
            </a:r>
          </a:p>
          <a:p>
            <a:pPr marL="342900" indent="-342900" algn="l">
              <a:spcAft>
                <a:spcPts val="1200"/>
              </a:spcAft>
              <a:buFont typeface="Arial" panose="020B0604020202020204" pitchFamily="34" charset="0"/>
              <a:buChar char="•"/>
            </a:pPr>
            <a:r>
              <a:rPr lang="en-US" dirty="0" smtClean="0"/>
              <a:t>To build business platforms for </a:t>
            </a:r>
            <a:r>
              <a:rPr lang="en-US" dirty="0" err="1" smtClean="0"/>
              <a:t>SMEs</a:t>
            </a:r>
            <a:r>
              <a:rPr lang="en-US" dirty="0" smtClean="0"/>
              <a:t> in China and Europe;</a:t>
            </a:r>
          </a:p>
          <a:p>
            <a:pPr marL="342900" indent="-342900" algn="l">
              <a:spcAft>
                <a:spcPts val="1200"/>
              </a:spcAft>
              <a:buFont typeface="Arial" panose="020B0604020202020204" pitchFamily="34" charset="0"/>
              <a:buChar char="•"/>
            </a:pPr>
            <a:r>
              <a:rPr lang="en-US" dirty="0" smtClean="0"/>
              <a:t>To develop cargo and passenger routes between European airport network and with China.</a:t>
            </a:r>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11909" y="0"/>
            <a:ext cx="7772400" cy="730762"/>
          </a:xfrm>
        </p:spPr>
        <p:txBody>
          <a:bodyPr/>
          <a:lstStyle/>
          <a:p>
            <a:r>
              <a:rPr lang="et-EE" sz="3600" dirty="0" smtClean="0"/>
              <a:t>Interested </a:t>
            </a:r>
            <a:r>
              <a:rPr lang="et-EE" sz="3600" smtClean="0"/>
              <a:t>potential </a:t>
            </a:r>
            <a:r>
              <a:rPr lang="et-EE" sz="3600" dirty="0" smtClean="0"/>
              <a:t>P</a:t>
            </a:r>
            <a:r>
              <a:rPr lang="et-EE" sz="3600" smtClean="0"/>
              <a:t>artners</a:t>
            </a:r>
            <a:endParaRPr lang="et-EE" sz="3600" dirty="0"/>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37389" y="654191"/>
            <a:ext cx="4471386" cy="3806856"/>
          </a:xfrm>
        </p:spPr>
        <p:txBody>
          <a:bodyPr/>
          <a:lstStyle/>
          <a:p>
            <a:pPr marL="342900" indent="-342900" algn="l">
              <a:spcAft>
                <a:spcPts val="1200"/>
              </a:spcAft>
              <a:buFont typeface="Arial" panose="020B0604020202020204" pitchFamily="34" charset="0"/>
              <a:buChar char="•"/>
            </a:pPr>
            <a:r>
              <a:rPr lang="et-EE" sz="2000" dirty="0"/>
              <a:t>Airports in Europe and China:</a:t>
            </a:r>
          </a:p>
          <a:p>
            <a:pPr marL="800098" lvl="1" indent="-342900" algn="l">
              <a:buFont typeface="Arial" panose="020B0604020202020204" pitchFamily="34" charset="0"/>
              <a:buChar char="•"/>
            </a:pPr>
            <a:r>
              <a:rPr lang="et-EE" dirty="0"/>
              <a:t>Tartu, Estonia</a:t>
            </a:r>
            <a:endParaRPr lang="et-EE" dirty="0" smtClean="0"/>
          </a:p>
          <a:p>
            <a:pPr marL="800098" lvl="1" indent="-342900" algn="l">
              <a:buFont typeface="Arial" panose="020B0604020202020204" pitchFamily="34" charset="0"/>
              <a:buChar char="•"/>
            </a:pPr>
            <a:r>
              <a:rPr lang="et-EE" dirty="0" smtClean="0"/>
              <a:t>Seinäjoki, Finland</a:t>
            </a:r>
          </a:p>
          <a:p>
            <a:pPr marL="800098" lvl="1" indent="-342900" algn="l">
              <a:buFont typeface="Arial" panose="020B0604020202020204" pitchFamily="34" charset="0"/>
              <a:buChar char="•"/>
            </a:pPr>
            <a:r>
              <a:rPr lang="et-EE" dirty="0" smtClean="0"/>
              <a:t>Halmstad, Sweden</a:t>
            </a:r>
          </a:p>
          <a:p>
            <a:pPr marL="800098" lvl="1" indent="-342900" algn="l">
              <a:buFont typeface="Arial" panose="020B0604020202020204" pitchFamily="34" charset="0"/>
              <a:buChar char="•"/>
            </a:pPr>
            <a:r>
              <a:rPr lang="et-EE" dirty="0" smtClean="0"/>
              <a:t>Maribor, Slovenia</a:t>
            </a:r>
          </a:p>
          <a:p>
            <a:pPr marL="800098" lvl="1" indent="-342900" algn="l">
              <a:buFont typeface="Arial" panose="020B0604020202020204" pitchFamily="34" charset="0"/>
              <a:buChar char="•"/>
            </a:pPr>
            <a:r>
              <a:rPr lang="et-EE" dirty="0"/>
              <a:t>Teruel, </a:t>
            </a:r>
            <a:r>
              <a:rPr lang="en-US" dirty="0" err="1"/>
              <a:t>Seve</a:t>
            </a:r>
            <a:r>
              <a:rPr lang="en-US" dirty="0"/>
              <a:t> Ballesteros-Santander, Badajoz, </a:t>
            </a:r>
            <a:r>
              <a:rPr lang="et-EE" dirty="0"/>
              <a:t>Spain</a:t>
            </a:r>
            <a:endParaRPr lang="et-EE" dirty="0" smtClean="0"/>
          </a:p>
          <a:p>
            <a:pPr marL="800098" lvl="1" indent="-342900" algn="l">
              <a:buFont typeface="Arial" panose="020B0604020202020204" pitchFamily="34" charset="0"/>
              <a:buChar char="•"/>
            </a:pPr>
            <a:r>
              <a:rPr lang="en-US" dirty="0" err="1" smtClean="0"/>
              <a:t>Pisticci</a:t>
            </a:r>
            <a:r>
              <a:rPr lang="et-EE" dirty="0" smtClean="0"/>
              <a:t>, </a:t>
            </a:r>
            <a:r>
              <a:rPr lang="et-EE" dirty="0"/>
              <a:t>Italy</a:t>
            </a:r>
            <a:endParaRPr lang="et-EE" dirty="0" smtClean="0"/>
          </a:p>
          <a:p>
            <a:pPr marL="800098" lvl="1" indent="-342900" algn="l">
              <a:buFont typeface="Arial" panose="020B0604020202020204" pitchFamily="34" charset="0"/>
              <a:buChar char="•"/>
            </a:pPr>
            <a:r>
              <a:rPr lang="et-EE" dirty="0" smtClean="0"/>
              <a:t>Airports in China (Ningbo and others)</a:t>
            </a:r>
          </a:p>
          <a:p>
            <a:pPr marL="800098" lvl="1" indent="-342900" algn="l">
              <a:spcAft>
                <a:spcPts val="1200"/>
              </a:spcAft>
              <a:buFont typeface="Arial" panose="020B0604020202020204" pitchFamily="34" charset="0"/>
              <a:buChar char="•"/>
            </a:pPr>
            <a:endParaRPr lang="et-EE" dirty="0"/>
          </a:p>
          <a:p>
            <a:pPr marL="800098" lvl="1" indent="-342900" algn="l">
              <a:spcAft>
                <a:spcPts val="1200"/>
              </a:spcAft>
              <a:buFont typeface="Arial" panose="020B0604020202020204" pitchFamily="34" charset="0"/>
              <a:buChar char="•"/>
            </a:pPr>
            <a:endParaRPr lang="et-EE" dirty="0"/>
          </a:p>
          <a:p>
            <a:pPr marL="800098" lvl="1" indent="-342900" algn="l">
              <a:spcAft>
                <a:spcPts val="1200"/>
              </a:spcAft>
              <a:buFont typeface="Arial" panose="020B0604020202020204" pitchFamily="34" charset="0"/>
              <a:buChar char="•"/>
            </a:pPr>
            <a:endParaRPr lang="et-EE" dirty="0"/>
          </a:p>
          <a:p>
            <a:pPr marL="342900" indent="-342900" algn="l">
              <a:spcAft>
                <a:spcPts val="1200"/>
              </a:spcAft>
            </a:pPr>
            <a:endParaRPr lang="et-EE" sz="2000" dirty="0"/>
          </a:p>
        </p:txBody>
      </p:sp>
      <p:sp>
        <p:nvSpPr>
          <p:cNvPr id="4"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txBox="1">
            <a:spLocks/>
          </p:cNvSpPr>
          <p:nvPr/>
        </p:nvSpPr>
        <p:spPr>
          <a:xfrm>
            <a:off x="4495222" y="692716"/>
            <a:ext cx="4648778" cy="3735769"/>
          </a:xfrm>
          <a:prstGeom prst="rect">
            <a:avLst/>
          </a:prstGeom>
          <a:noFill/>
          <a:ln>
            <a:noFill/>
          </a:ln>
        </p:spPr>
        <p:txBody>
          <a:bodyPr lIns="91425" tIns="91425" rIns="91425" bIns="91425" anchor="t" anchorCtr="0"/>
          <a:lstStyle/>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Arial" panose="020B0604020202020204" pitchFamily="34" charset="0"/>
              <a:buChar char="•"/>
              <a:tabLst/>
              <a:defRPr/>
            </a:pPr>
            <a:r>
              <a:rPr lang="et-EE" sz="2000" dirty="0">
                <a:solidFill>
                  <a:srgbClr val="FFFFFF"/>
                </a:solidFill>
                <a:latin typeface="Hind"/>
                <a:ea typeface="Hind"/>
                <a:cs typeface="Hind"/>
                <a:sym typeface="Hind"/>
              </a:rPr>
              <a:t>Research and development organizations in Europe and China:</a:t>
            </a:r>
          </a:p>
          <a:p>
            <a:pPr marL="342900" lvl="1" indent="-342900">
              <a:spcBef>
                <a:spcPts val="600"/>
              </a:spcBef>
              <a:spcAft>
                <a:spcPts val="1200"/>
              </a:spcAft>
              <a:buClr>
                <a:srgbClr val="1C4587"/>
              </a:buClr>
              <a:buSzPct val="100000"/>
              <a:buFont typeface="Arial" panose="020B0604020202020204" pitchFamily="34" charset="0"/>
              <a:buChar char="•"/>
            </a:pPr>
            <a:r>
              <a:rPr kumimoji="0" lang="et-EE" sz="2000" b="0" i="0" u="none" strike="noStrike" kern="0" cap="none" spc="0" normalizeH="0" baseline="0" noProof="0" dirty="0">
                <a:ln>
                  <a:noFill/>
                </a:ln>
                <a:solidFill>
                  <a:srgbClr val="FFFFFF"/>
                </a:solidFill>
                <a:effectLst/>
                <a:uLnTx/>
                <a:uFillTx/>
                <a:latin typeface="Hind"/>
                <a:ea typeface="Hind"/>
                <a:cs typeface="Hind"/>
                <a:sym typeface="Hind"/>
              </a:rPr>
              <a:t>Local action groups in Partner countries;</a:t>
            </a:r>
          </a:p>
          <a:p>
            <a:pPr marL="342900" lvl="1" indent="-342900">
              <a:spcBef>
                <a:spcPts val="600"/>
              </a:spcBef>
              <a:spcAft>
                <a:spcPts val="1200"/>
              </a:spcAft>
              <a:buClr>
                <a:srgbClr val="1C4587"/>
              </a:buClr>
              <a:buSzPct val="100000"/>
              <a:buFont typeface="Arial" panose="020B0604020202020204" pitchFamily="34" charset="0"/>
              <a:buChar char="•"/>
            </a:pPr>
            <a:r>
              <a:rPr kumimoji="0" lang="et-EE" sz="2000" b="0" i="0" u="none" strike="noStrike" kern="0" cap="none" spc="0" normalizeH="0" baseline="0" noProof="0" dirty="0">
                <a:ln>
                  <a:noFill/>
                </a:ln>
                <a:solidFill>
                  <a:srgbClr val="FFFFFF"/>
                </a:solidFill>
                <a:effectLst/>
                <a:uLnTx/>
                <a:uFillTx/>
                <a:latin typeface="Hind"/>
                <a:ea typeface="Hind"/>
                <a:cs typeface="Hind"/>
                <a:sym typeface="Hind"/>
              </a:rPr>
              <a:t>Robocoast network experts and companies in Finland;</a:t>
            </a:r>
          </a:p>
          <a:p>
            <a:pPr marL="342900" lvl="1" indent="-342900">
              <a:spcBef>
                <a:spcPts val="600"/>
              </a:spcBef>
              <a:spcAft>
                <a:spcPts val="1200"/>
              </a:spcAft>
              <a:buClr>
                <a:srgbClr val="1C4587"/>
              </a:buClr>
              <a:buSzPct val="100000"/>
              <a:buFont typeface="Arial" panose="020B0604020202020204" pitchFamily="34" charset="0"/>
              <a:buChar char="•"/>
            </a:pPr>
            <a:r>
              <a:rPr lang="et-EE" sz="2000" dirty="0">
                <a:solidFill>
                  <a:srgbClr val="FFFFFF"/>
                </a:solidFill>
                <a:latin typeface="Hind"/>
                <a:ea typeface="Hind"/>
                <a:cs typeface="Hind"/>
                <a:sym typeface="Hind"/>
              </a:rPr>
              <a:t>City governments and state investment agencies in Partner countries;</a:t>
            </a:r>
          </a:p>
          <a:p>
            <a:pPr marL="342900" lvl="1" indent="-342900">
              <a:spcBef>
                <a:spcPts val="600"/>
              </a:spcBef>
              <a:spcAft>
                <a:spcPts val="1200"/>
              </a:spcAft>
              <a:buClr>
                <a:srgbClr val="1C4587"/>
              </a:buClr>
              <a:buSzPct val="100000"/>
              <a:buFont typeface="Arial" panose="020B0604020202020204" pitchFamily="34" charset="0"/>
              <a:buChar char="•"/>
            </a:pPr>
            <a:r>
              <a:rPr kumimoji="0" lang="et-EE" sz="2000" b="0" i="0" u="none" strike="noStrike" kern="0" cap="none" spc="0" normalizeH="0" baseline="0" noProof="0" dirty="0">
                <a:ln>
                  <a:noFill/>
                </a:ln>
                <a:solidFill>
                  <a:srgbClr val="FFFFFF"/>
                </a:solidFill>
                <a:effectLst/>
                <a:uLnTx/>
                <a:uFillTx/>
                <a:latin typeface="Hind"/>
                <a:ea typeface="Hind"/>
                <a:cs typeface="Hind"/>
                <a:sym typeface="Hind"/>
              </a:rPr>
              <a:t>Estonian</a:t>
            </a:r>
            <a:r>
              <a:rPr kumimoji="0" lang="et-EE" sz="2000" b="0" i="0" u="none" strike="noStrike" kern="0" cap="none" spc="0" normalizeH="0" noProof="0" dirty="0">
                <a:ln>
                  <a:noFill/>
                </a:ln>
                <a:solidFill>
                  <a:srgbClr val="FFFFFF"/>
                </a:solidFill>
                <a:effectLst/>
                <a:uLnTx/>
                <a:uFillTx/>
                <a:latin typeface="Hind"/>
                <a:ea typeface="Hind"/>
                <a:cs typeface="Hind"/>
                <a:sym typeface="Hind"/>
              </a:rPr>
              <a:t> Aviation Academy</a:t>
            </a:r>
          </a:p>
          <a:p>
            <a:pPr marL="800098" marR="0" lvl="1" indent="-342900" algn="l" defTabSz="914400" rtl="0" eaLnBrk="1" fontAlgn="auto" latinLnBrk="0" hangingPunct="1">
              <a:lnSpc>
                <a:spcPct val="100000"/>
              </a:lnSpc>
              <a:spcBef>
                <a:spcPts val="480"/>
              </a:spcBef>
              <a:spcAft>
                <a:spcPts val="6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Hind"/>
              <a:buNone/>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11909" y="0"/>
            <a:ext cx="7772400" cy="730762"/>
          </a:xfrm>
        </p:spPr>
        <p:txBody>
          <a:bodyPr/>
          <a:lstStyle/>
          <a:p>
            <a:r>
              <a:rPr lang="et-EE" sz="3600" dirty="0" smtClean="0"/>
              <a:t>Negotiations still ongoing</a:t>
            </a:r>
            <a:endParaRPr lang="et-EE" sz="3600" dirty="0"/>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59099" y="827857"/>
            <a:ext cx="4916442" cy="3828564"/>
          </a:xfrm>
        </p:spPr>
        <p:txBody>
          <a:bodyPr/>
          <a:lstStyle/>
          <a:p>
            <a:pPr marL="342900" indent="-342900" algn="l">
              <a:spcAft>
                <a:spcPts val="1200"/>
              </a:spcAft>
              <a:buFont typeface="Arial" panose="020B0604020202020204" pitchFamily="34" charset="0"/>
              <a:buChar char="•"/>
            </a:pPr>
            <a:r>
              <a:rPr lang="en-US" sz="2000" dirty="0" smtClean="0"/>
              <a:t>Linz, Austria</a:t>
            </a:r>
          </a:p>
          <a:p>
            <a:pPr marL="342900" indent="-342900" algn="l">
              <a:spcAft>
                <a:spcPts val="1200"/>
              </a:spcAft>
              <a:buFont typeface="Arial" panose="020B0604020202020204" pitchFamily="34" charset="0"/>
              <a:buChar char="•"/>
            </a:pPr>
            <a:r>
              <a:rPr lang="en-US" sz="2000" dirty="0" smtClean="0"/>
              <a:t>Ostrava, Brno, Czech Republic</a:t>
            </a:r>
          </a:p>
          <a:p>
            <a:pPr marL="342900" indent="-342900" algn="l">
              <a:spcAft>
                <a:spcPts val="1200"/>
              </a:spcAft>
              <a:buFont typeface="Arial" panose="020B0604020202020204" pitchFamily="34" charset="0"/>
              <a:buChar char="•"/>
            </a:pPr>
            <a:r>
              <a:rPr lang="en-US" sz="2000" dirty="0" smtClean="0"/>
              <a:t>Krakow, Poland</a:t>
            </a:r>
          </a:p>
          <a:p>
            <a:pPr marL="342900" indent="-342900" algn="l">
              <a:spcAft>
                <a:spcPts val="1200"/>
              </a:spcAft>
              <a:buFont typeface="Arial" panose="020B0604020202020204" pitchFamily="34" charset="0"/>
              <a:buChar char="•"/>
            </a:pPr>
            <a:r>
              <a:rPr lang="en-US" sz="2000" dirty="0" smtClean="0"/>
              <a:t>France</a:t>
            </a:r>
          </a:p>
          <a:p>
            <a:pPr marL="342900" indent="-342900" algn="l">
              <a:spcAft>
                <a:spcPts val="1200"/>
              </a:spcAft>
              <a:buFont typeface="Arial" panose="020B0604020202020204" pitchFamily="34" charset="0"/>
              <a:buChar char="•"/>
            </a:pPr>
            <a:r>
              <a:rPr lang="en-US" sz="2000" dirty="0" smtClean="0"/>
              <a:t>Moldova</a:t>
            </a:r>
          </a:p>
          <a:p>
            <a:pPr marL="800098" lvl="1" indent="-342900" algn="l">
              <a:spcAft>
                <a:spcPts val="1200"/>
              </a:spcAft>
              <a:buFont typeface="Arial" panose="020B0604020202020204" pitchFamily="34" charset="0"/>
              <a:buChar char="•"/>
            </a:pPr>
            <a:endParaRPr lang="et-EE" dirty="0" smtClean="0"/>
          </a:p>
          <a:p>
            <a:pPr marL="800098" lvl="1" indent="-342900" algn="l">
              <a:spcAft>
                <a:spcPts val="1200"/>
              </a:spcAft>
              <a:buFont typeface="Arial" panose="020B0604020202020204" pitchFamily="34" charset="0"/>
              <a:buChar char="•"/>
            </a:pPr>
            <a:endParaRPr lang="et-EE" dirty="0"/>
          </a:p>
          <a:p>
            <a:pPr marL="800098" lvl="1" indent="-342900" algn="l">
              <a:spcAft>
                <a:spcPts val="1200"/>
              </a:spcAft>
              <a:buFont typeface="Arial" panose="020B0604020202020204" pitchFamily="34" charset="0"/>
              <a:buChar char="•"/>
            </a:pPr>
            <a:endParaRPr lang="et-EE" dirty="0"/>
          </a:p>
          <a:p>
            <a:pPr marL="342900" indent="-342900" algn="l">
              <a:spcAft>
                <a:spcPts val="1200"/>
              </a:spcAft>
            </a:pPr>
            <a:endParaRPr lang="et-EE"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6" y="0"/>
            <a:ext cx="9142647" cy="5143500"/>
          </a:xfrm>
          <a:prstGeom prst="rect">
            <a:avLst/>
          </a:prstGeom>
        </p:spPr>
      </p:pic>
      <p:sp>
        <p:nvSpPr>
          <p:cNvPr id="5"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nvSpPr>
        <p:spPr>
          <a:xfrm>
            <a:off x="711909" y="61472"/>
            <a:ext cx="7772400" cy="730762"/>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ind"/>
              <a:buNone/>
              <a:defRPr sz="6000" b="1" i="0" u="none" strike="noStrike" cap="none">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r>
              <a:rPr lang="et-EE" sz="3600" dirty="0">
                <a:solidFill>
                  <a:schemeClr val="bg1"/>
                </a:solidFill>
              </a:rPr>
              <a:t>Map of airport network</a:t>
            </a:r>
          </a:p>
        </p:txBody>
      </p:sp>
      <p:sp>
        <p:nvSpPr>
          <p:cNvPr id="7" name="Rectangle 6"/>
          <p:cNvSpPr/>
          <p:nvPr/>
        </p:nvSpPr>
        <p:spPr>
          <a:xfrm>
            <a:off x="4328608" y="3083402"/>
            <a:ext cx="4269826" cy="1730776"/>
          </a:xfrm>
          <a:prstGeom prst="rect">
            <a:avLst/>
          </a:prstGeom>
          <a:solidFill>
            <a:srgbClr val="041F3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t-EE"/>
          </a:p>
        </p:txBody>
      </p:sp>
      <p:sp>
        <p:nvSpPr>
          <p:cNvPr id="8"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txBox="1">
            <a:spLocks/>
          </p:cNvSpPr>
          <p:nvPr/>
        </p:nvSpPr>
        <p:spPr>
          <a:xfrm>
            <a:off x="4488499" y="3297789"/>
            <a:ext cx="3909666" cy="981907"/>
          </a:xfrm>
          <a:prstGeom prst="rect">
            <a:avLst/>
          </a:prstGeom>
          <a:noFill/>
          <a:ln>
            <a:noFill/>
          </a:ln>
        </p:spPr>
        <p:txBody>
          <a:bodyPr lIns="91425" tIns="91425" rIns="91425" bIns="91425" anchor="t" anchorCtr="0"/>
          <a:lstStyle/>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Arial" panose="020B0604020202020204" pitchFamily="34" charset="0"/>
              <a:buChar char="•"/>
              <a:tabLst/>
              <a:defRPr/>
            </a:pPr>
            <a:r>
              <a:rPr lang="et-EE" sz="2000" dirty="0">
                <a:solidFill>
                  <a:srgbClr val="FFFFFF"/>
                </a:solidFill>
                <a:latin typeface="Hind"/>
                <a:ea typeface="Hind"/>
                <a:cs typeface="Hind"/>
                <a:sym typeface="Hind"/>
              </a:rPr>
              <a:t>Vision 2018</a:t>
            </a: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Arial" panose="020B0604020202020204" pitchFamily="34" charset="0"/>
              <a:buChar char="•"/>
              <a:tabLst/>
              <a:defRPr/>
            </a:pPr>
            <a:r>
              <a:rPr lang="et-EE" sz="2000" dirty="0">
                <a:solidFill>
                  <a:srgbClr val="FFFFFF"/>
                </a:solidFill>
                <a:latin typeface="Hind"/>
                <a:ea typeface="Hind"/>
                <a:cs typeface="Hind"/>
                <a:sym typeface="Hind"/>
              </a:rPr>
              <a:t>Reality 2037</a:t>
            </a:r>
            <a:r>
              <a:rPr lang="et-EE" sz="2000" dirty="0">
                <a:solidFill>
                  <a:srgbClr val="FFFFFF"/>
                </a:solidFill>
                <a:latin typeface="Hind"/>
                <a:ea typeface="Hind"/>
                <a:cs typeface="Hind"/>
                <a:sym typeface="Wingdings" panose="05000000000000000000" pitchFamily="2" charset="2"/>
              </a:rPr>
              <a:t></a:t>
            </a:r>
            <a:r>
              <a:rPr lang="et-EE" sz="2000" dirty="0">
                <a:solidFill>
                  <a:srgbClr val="FFFFFF"/>
                </a:solidFill>
                <a:latin typeface="Hind"/>
                <a:ea typeface="Hind"/>
                <a:cs typeface="Hind"/>
                <a:sym typeface="Hind"/>
              </a:rPr>
              <a:t> or sooner</a:t>
            </a: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6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Hind"/>
              <a:buNone/>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p:txBody>
      </p:sp>
      <p:pic>
        <p:nvPicPr>
          <p:cNvPr id="6" name="Picture 5"/>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5662" y="1473858"/>
            <a:ext cx="7876839" cy="19537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3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6" y="0"/>
            <a:ext cx="9142647" cy="5143500"/>
          </a:xfrm>
          <a:prstGeom prst="rect">
            <a:avLst/>
          </a:prstGeom>
        </p:spPr>
      </p:pic>
      <p:sp>
        <p:nvSpPr>
          <p:cNvPr id="5"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nvSpPr>
        <p:spPr>
          <a:xfrm>
            <a:off x="711909" y="61472"/>
            <a:ext cx="7772400" cy="730762"/>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ind"/>
              <a:buNone/>
              <a:defRPr sz="6000" b="1" i="0" u="none" strike="noStrike" cap="none">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r>
              <a:rPr lang="et-EE" sz="3600" dirty="0" smtClean="0">
                <a:solidFill>
                  <a:schemeClr val="bg1"/>
                </a:solidFill>
              </a:rPr>
              <a:t>Building a network - state of play</a:t>
            </a:r>
            <a:endParaRPr lang="et-EE" sz="3600" dirty="0">
              <a:solidFill>
                <a:schemeClr val="bg1"/>
              </a:solidFill>
            </a:endParaRPr>
          </a:p>
        </p:txBody>
      </p:sp>
      <p:sp>
        <p:nvSpPr>
          <p:cNvPr id="7" name="Rectangle 6"/>
          <p:cNvSpPr/>
          <p:nvPr/>
        </p:nvSpPr>
        <p:spPr>
          <a:xfrm>
            <a:off x="4128248" y="3055727"/>
            <a:ext cx="4921620" cy="1926398"/>
          </a:xfrm>
          <a:prstGeom prst="rect">
            <a:avLst/>
          </a:prstGeom>
          <a:solidFill>
            <a:schemeClr val="accent1">
              <a:lumMod val="40000"/>
              <a:lumOff val="60000"/>
              <a:alpha val="84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t-EE"/>
          </a:p>
        </p:txBody>
      </p:sp>
      <p:sp>
        <p:nvSpPr>
          <p:cNvPr id="8"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txBox="1">
            <a:spLocks/>
          </p:cNvSpPr>
          <p:nvPr/>
        </p:nvSpPr>
        <p:spPr>
          <a:xfrm>
            <a:off x="4619069" y="3082624"/>
            <a:ext cx="4037471" cy="1845711"/>
          </a:xfrm>
          <a:prstGeom prst="rect">
            <a:avLst/>
          </a:prstGeom>
          <a:noFill/>
          <a:ln>
            <a:noFill/>
          </a:ln>
        </p:spPr>
        <p:txBody>
          <a:bodyPr lIns="91425" tIns="91425" rIns="91425" bIns="91425" anchor="t" anchorCtr="0"/>
          <a:lstStyle/>
          <a:p>
            <a:pPr lvl="0">
              <a:spcBef>
                <a:spcPts val="600"/>
              </a:spcBef>
              <a:spcAft>
                <a:spcPts val="1200"/>
              </a:spcAft>
              <a:buClr>
                <a:srgbClr val="1C4587"/>
              </a:buClr>
              <a:buSzPct val="100000"/>
              <a:defRPr/>
            </a:pPr>
            <a:r>
              <a:rPr lang="en-US" sz="1600" dirty="0">
                <a:solidFill>
                  <a:schemeClr val="tx1"/>
                </a:solidFill>
                <a:latin typeface="Hind"/>
                <a:ea typeface="Hind"/>
                <a:cs typeface="Hind"/>
                <a:sym typeface="Hind"/>
              </a:rPr>
              <a:t>INTERESTED </a:t>
            </a:r>
            <a:r>
              <a:rPr lang="en-US" sz="1600" dirty="0" smtClean="0">
                <a:solidFill>
                  <a:schemeClr val="tx1"/>
                </a:solidFill>
                <a:latin typeface="Hind"/>
                <a:ea typeface="Hind"/>
                <a:cs typeface="Hind"/>
                <a:sym typeface="Hind"/>
              </a:rPr>
              <a:t>POTENTIAL</a:t>
            </a:r>
            <a:r>
              <a:rPr lang="et-EE" sz="1600" dirty="0" smtClean="0">
                <a:solidFill>
                  <a:schemeClr val="tx1"/>
                </a:solidFill>
                <a:latin typeface="Hind"/>
                <a:ea typeface="Hind"/>
                <a:cs typeface="Hind"/>
                <a:sym typeface="Hind"/>
              </a:rPr>
              <a:t> </a:t>
            </a:r>
            <a:r>
              <a:rPr lang="en-US" sz="1600" dirty="0" smtClean="0">
                <a:solidFill>
                  <a:schemeClr val="tx1"/>
                </a:solidFill>
                <a:latin typeface="Hind"/>
                <a:ea typeface="Hind"/>
                <a:cs typeface="Hind"/>
                <a:sym typeface="Hind"/>
              </a:rPr>
              <a:t>EUROPEAN </a:t>
            </a:r>
            <a:r>
              <a:rPr lang="en-US" sz="1600" dirty="0">
                <a:solidFill>
                  <a:schemeClr val="tx1"/>
                </a:solidFill>
                <a:latin typeface="Hind"/>
                <a:ea typeface="Hind"/>
                <a:cs typeface="Hind"/>
                <a:sym typeface="Hind"/>
              </a:rPr>
              <a:t>PARTNERS (MARCH, 2019</a:t>
            </a:r>
            <a:r>
              <a:rPr lang="en-US" sz="1600" dirty="0" smtClean="0">
                <a:solidFill>
                  <a:schemeClr val="tx1"/>
                </a:solidFill>
                <a:latin typeface="Hind"/>
                <a:ea typeface="Hind"/>
                <a:cs typeface="Hind"/>
                <a:sym typeface="Hind"/>
              </a:rPr>
              <a:t>)</a:t>
            </a:r>
            <a:endParaRPr lang="et-EE" sz="1600" dirty="0" smtClean="0">
              <a:solidFill>
                <a:schemeClr val="tx1"/>
              </a:solidFill>
              <a:latin typeface="Hind"/>
              <a:ea typeface="Hind"/>
              <a:cs typeface="Hind"/>
              <a:sym typeface="Hind"/>
            </a:endParaRPr>
          </a:p>
          <a:p>
            <a:pPr lvl="0">
              <a:spcBef>
                <a:spcPts val="600"/>
              </a:spcBef>
              <a:spcAft>
                <a:spcPts val="1200"/>
              </a:spcAft>
              <a:buClr>
                <a:srgbClr val="1C4587"/>
              </a:buClr>
              <a:buSzPct val="100000"/>
              <a:defRPr/>
            </a:pPr>
            <a:r>
              <a:rPr lang="en-US" sz="1600" dirty="0">
                <a:solidFill>
                  <a:schemeClr val="tx1"/>
                </a:solidFill>
                <a:latin typeface="Hind"/>
                <a:ea typeface="Hind"/>
                <a:cs typeface="Hind"/>
                <a:sym typeface="Hind"/>
              </a:rPr>
              <a:t>NEGOTIATIONS STILL ONGOING IN EUROPE (MARCH, 2019</a:t>
            </a:r>
            <a:r>
              <a:rPr lang="en-US" sz="1600" dirty="0" smtClean="0">
                <a:solidFill>
                  <a:schemeClr val="tx1"/>
                </a:solidFill>
                <a:latin typeface="Hind"/>
                <a:ea typeface="Hind"/>
                <a:cs typeface="Hind"/>
                <a:sym typeface="Hind"/>
              </a:rPr>
              <a:t>)</a:t>
            </a:r>
            <a:endParaRPr lang="et-EE" sz="1600" dirty="0" smtClean="0">
              <a:solidFill>
                <a:schemeClr val="tx1"/>
              </a:solidFill>
              <a:latin typeface="Hind"/>
              <a:ea typeface="Hind"/>
              <a:cs typeface="Hind"/>
              <a:sym typeface="Hind"/>
            </a:endParaRPr>
          </a:p>
          <a:p>
            <a:pPr lvl="0">
              <a:spcBef>
                <a:spcPts val="600"/>
              </a:spcBef>
              <a:spcAft>
                <a:spcPts val="1200"/>
              </a:spcAft>
              <a:buClr>
                <a:srgbClr val="1C4587"/>
              </a:buClr>
              <a:buSzPct val="100000"/>
              <a:defRPr/>
            </a:pPr>
            <a:r>
              <a:rPr lang="en-US" sz="1600" dirty="0" smtClean="0">
                <a:solidFill>
                  <a:schemeClr val="tx1"/>
                </a:solidFill>
                <a:latin typeface="Hind"/>
                <a:ea typeface="Hind"/>
                <a:cs typeface="Hind"/>
                <a:sym typeface="Hind"/>
              </a:rPr>
              <a:t>AIRPORTS IN CHINA </a:t>
            </a:r>
            <a:r>
              <a:rPr lang="en-US" sz="1600" dirty="0">
                <a:solidFill>
                  <a:schemeClr val="tx1"/>
                </a:solidFill>
                <a:latin typeface="Hind"/>
                <a:ea typeface="Hind"/>
                <a:cs typeface="Hind"/>
                <a:sym typeface="Hind"/>
              </a:rPr>
              <a:t>(Ningbo and others)  </a:t>
            </a:r>
            <a:endParaRPr kumimoji="0" lang="et-EE" sz="1600" b="0" i="0" u="none" strike="noStrike" kern="0" cap="none" spc="0" normalizeH="0" baseline="0" noProof="0" dirty="0">
              <a:ln>
                <a:noFill/>
              </a:ln>
              <a:solidFill>
                <a:schemeClr val="tx1"/>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Hind"/>
              <a:buNone/>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p:txBody>
      </p:sp>
      <p:pic>
        <p:nvPicPr>
          <p:cNvPr id="3" name="Picture 2"/>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78495" y="1337310"/>
            <a:ext cx="8100226" cy="2468880"/>
          </a:xfrm>
          <a:prstGeom prst="rect">
            <a:avLst/>
          </a:prstGeom>
        </p:spPr>
      </p:pic>
      <p:pic>
        <p:nvPicPr>
          <p:cNvPr id="6" name="Picture 5"/>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07859" y="3938541"/>
            <a:ext cx="215833" cy="216000"/>
          </a:xfrm>
          <a:prstGeom prst="rect">
            <a:avLst/>
          </a:prstGeom>
        </p:spPr>
      </p:pic>
      <p:pic>
        <p:nvPicPr>
          <p:cNvPr id="9" name="Picture 8"/>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07859" y="3277722"/>
            <a:ext cx="215833" cy="216000"/>
          </a:xfrm>
          <a:prstGeom prst="rect">
            <a:avLst/>
          </a:prstGeom>
        </p:spPr>
      </p:pic>
      <p:pic>
        <p:nvPicPr>
          <p:cNvPr id="10" name="Picture 9"/>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07859" y="4641156"/>
            <a:ext cx="215833" cy="216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53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6" y="0"/>
            <a:ext cx="9142647" cy="5143500"/>
          </a:xfrm>
          <a:prstGeom prst="rect">
            <a:avLst/>
          </a:prstGeom>
        </p:spPr>
      </p:pic>
      <p:sp>
        <p:nvSpPr>
          <p:cNvPr id="63" name="Shape 63"/>
          <p:cNvSpPr txBox="1">
            <a:spLocks noGrp="1"/>
          </p:cNvSpPr>
          <p:nvPr>
            <p:ph type="ctrTitle"/>
          </p:nvPr>
        </p:nvSpPr>
        <p:spPr>
          <a:xfrm>
            <a:off x="348293" y="4079957"/>
            <a:ext cx="6776973" cy="827512"/>
          </a:xfrm>
          <a:prstGeom prst="rect">
            <a:avLst/>
          </a:prstGeom>
        </p:spPr>
        <p:txBody>
          <a:bodyPr lIns="91425" tIns="91425" rIns="91425" bIns="91425" anchor="b" anchorCtr="0">
            <a:noAutofit/>
          </a:bodyPr>
          <a:lstStyle/>
          <a:p>
            <a:pPr lvl="0" algn="l"/>
            <a:r>
              <a:rPr lang="en-GB" sz="4000" dirty="0" smtClean="0"/>
              <a:t>Air </a:t>
            </a:r>
            <a:r>
              <a:rPr lang="en-GB" sz="4000" dirty="0"/>
              <a:t>traffic &amp; logistics development between the EU rural areas &amp; </a:t>
            </a:r>
            <a:r>
              <a:rPr lang="en-GB" sz="4000" dirty="0" smtClean="0"/>
              <a:t>China</a:t>
            </a:r>
            <a:r>
              <a:rPr lang="en-GB" sz="4400" dirty="0" smtClean="0"/>
              <a:t/>
            </a:r>
            <a:br>
              <a:rPr lang="en-GB" sz="4400" dirty="0" smtClean="0"/>
            </a:br>
            <a:r>
              <a:rPr lang="en-GB" sz="4400" dirty="0" smtClean="0"/>
              <a:t/>
            </a:r>
            <a:br>
              <a:rPr lang="en-GB" sz="4400" dirty="0" smtClean="0"/>
            </a:br>
            <a:r>
              <a:rPr lang="en-GB" sz="2000" dirty="0" err="1" smtClean="0">
                <a:solidFill>
                  <a:srgbClr val="000090"/>
                </a:solidFill>
              </a:rPr>
              <a:t>Jukka</a:t>
            </a:r>
            <a:r>
              <a:rPr lang="en-GB" sz="2000" dirty="0" smtClean="0">
                <a:solidFill>
                  <a:srgbClr val="000090"/>
                </a:solidFill>
              </a:rPr>
              <a:t> </a:t>
            </a:r>
            <a:r>
              <a:rPr lang="en-GB" sz="2000" dirty="0" err="1" smtClean="0">
                <a:solidFill>
                  <a:srgbClr val="000090"/>
                </a:solidFill>
              </a:rPr>
              <a:t>Järvinen</a:t>
            </a:r>
            <a:r>
              <a:rPr lang="en-GB" sz="2000" dirty="0" smtClean="0">
                <a:solidFill>
                  <a:srgbClr val="000090"/>
                </a:solidFill>
              </a:rPr>
              <a:t/>
            </a:r>
            <a:br>
              <a:rPr lang="en-GB" sz="2000" dirty="0" smtClean="0">
                <a:solidFill>
                  <a:srgbClr val="000090"/>
                </a:solidFill>
              </a:rPr>
            </a:br>
            <a:r>
              <a:rPr lang="en-GB" sz="2000" dirty="0" smtClean="0">
                <a:solidFill>
                  <a:srgbClr val="000090"/>
                </a:solidFill>
              </a:rPr>
              <a:t>EU-China Rural Development Committee</a:t>
            </a:r>
            <a:br>
              <a:rPr lang="en-GB" sz="2000" dirty="0" smtClean="0">
                <a:solidFill>
                  <a:srgbClr val="000090"/>
                </a:solidFill>
              </a:rPr>
            </a:br>
            <a:r>
              <a:rPr lang="en-GB" sz="2000" dirty="0" smtClean="0">
                <a:solidFill>
                  <a:srgbClr val="000090"/>
                </a:solidFill>
              </a:rPr>
              <a:t/>
            </a:r>
            <a:br>
              <a:rPr lang="en-GB" sz="2000" dirty="0" smtClean="0">
                <a:solidFill>
                  <a:srgbClr val="000090"/>
                </a:solidFill>
              </a:rPr>
            </a:br>
            <a:r>
              <a:rPr lang="en-GB" sz="2000" dirty="0" err="1" smtClean="0">
                <a:solidFill>
                  <a:srgbClr val="000090"/>
                </a:solidFill>
              </a:rPr>
              <a:t>Kristiina</a:t>
            </a:r>
            <a:r>
              <a:rPr lang="en-GB" sz="2000" dirty="0" smtClean="0">
                <a:solidFill>
                  <a:srgbClr val="000090"/>
                </a:solidFill>
              </a:rPr>
              <a:t> </a:t>
            </a:r>
            <a:r>
              <a:rPr lang="en-GB" sz="2000" dirty="0" err="1" smtClean="0">
                <a:solidFill>
                  <a:srgbClr val="000090"/>
                </a:solidFill>
              </a:rPr>
              <a:t>Tammets</a:t>
            </a:r>
            <a:r>
              <a:rPr lang="en-GB" sz="2000" dirty="0" smtClean="0">
                <a:solidFill>
                  <a:srgbClr val="000090"/>
                </a:solidFill>
              </a:rPr>
              <a:t/>
            </a:r>
            <a:br>
              <a:rPr lang="en-GB" sz="2000" dirty="0" smtClean="0">
                <a:solidFill>
                  <a:srgbClr val="000090"/>
                </a:solidFill>
              </a:rPr>
            </a:br>
            <a:r>
              <a:rPr lang="en-GB" sz="2000" dirty="0" smtClean="0">
                <a:solidFill>
                  <a:srgbClr val="000090"/>
                </a:solidFill>
              </a:rPr>
              <a:t>Tartu County Development Association</a:t>
            </a:r>
            <a:endParaRPr lang="en-GB" sz="2000" dirty="0">
              <a:solidFill>
                <a:srgbClr val="00009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549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6" y="0"/>
            <a:ext cx="9142647" cy="5143500"/>
          </a:xfrm>
          <a:prstGeom prst="rect">
            <a:avLst/>
          </a:prstGeom>
        </p:spPr>
      </p:pic>
      <p:sp>
        <p:nvSpPr>
          <p:cNvPr id="5" name="Pealkiri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E4285B-94BF-4379-99F3-5CBF957494D8}"/>
              </a:ext>
            </a:extLst>
          </p:cNvPr>
          <p:cNvSpPr>
            <a:spLocks noGrp="1"/>
          </p:cNvSpPr>
          <p:nvPr/>
        </p:nvSpPr>
        <p:spPr>
          <a:xfrm>
            <a:off x="711909" y="61472"/>
            <a:ext cx="7772400" cy="730762"/>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Hind"/>
              <a:buNone/>
              <a:defRPr sz="6000" b="1" i="0" u="none" strike="noStrike" cap="none">
                <a:solidFill>
                  <a:srgbClr val="FFFFFF"/>
                </a:solidFill>
                <a:latin typeface="Hind"/>
                <a:ea typeface="Hind"/>
                <a:cs typeface="Hind"/>
                <a:sym typeface="Hind"/>
              </a:defRPr>
            </a:lvl1pPr>
            <a:lvl2pPr lvl="1">
              <a:spcBef>
                <a:spcPts val="0"/>
              </a:spcBef>
              <a:buClr>
                <a:srgbClr val="FFFFFF"/>
              </a:buClr>
              <a:buSzPct val="100000"/>
              <a:buFont typeface="Hind"/>
              <a:buNone/>
              <a:defRPr sz="3000" b="1">
                <a:solidFill>
                  <a:srgbClr val="FFFFFF"/>
                </a:solidFill>
                <a:latin typeface="Hind"/>
                <a:ea typeface="Hind"/>
                <a:cs typeface="Hind"/>
                <a:sym typeface="Hind"/>
              </a:defRPr>
            </a:lvl2pPr>
            <a:lvl3pPr lvl="2">
              <a:spcBef>
                <a:spcPts val="0"/>
              </a:spcBef>
              <a:buClr>
                <a:srgbClr val="FFFFFF"/>
              </a:buClr>
              <a:buSzPct val="100000"/>
              <a:buFont typeface="Hind"/>
              <a:buNone/>
              <a:defRPr sz="3000" b="1">
                <a:solidFill>
                  <a:srgbClr val="FFFFFF"/>
                </a:solidFill>
                <a:latin typeface="Hind"/>
                <a:ea typeface="Hind"/>
                <a:cs typeface="Hind"/>
                <a:sym typeface="Hind"/>
              </a:defRPr>
            </a:lvl3pPr>
            <a:lvl4pPr lvl="3">
              <a:spcBef>
                <a:spcPts val="0"/>
              </a:spcBef>
              <a:buClr>
                <a:srgbClr val="FFFFFF"/>
              </a:buClr>
              <a:buSzPct val="100000"/>
              <a:buFont typeface="Hind"/>
              <a:buNone/>
              <a:defRPr sz="3000" b="1">
                <a:solidFill>
                  <a:srgbClr val="FFFFFF"/>
                </a:solidFill>
                <a:latin typeface="Hind"/>
                <a:ea typeface="Hind"/>
                <a:cs typeface="Hind"/>
                <a:sym typeface="Hind"/>
              </a:defRPr>
            </a:lvl4pPr>
            <a:lvl5pPr lvl="4">
              <a:spcBef>
                <a:spcPts val="0"/>
              </a:spcBef>
              <a:buClr>
                <a:srgbClr val="FFFFFF"/>
              </a:buClr>
              <a:buSzPct val="100000"/>
              <a:buFont typeface="Hind"/>
              <a:buNone/>
              <a:defRPr sz="3000" b="1">
                <a:solidFill>
                  <a:srgbClr val="FFFFFF"/>
                </a:solidFill>
                <a:latin typeface="Hind"/>
                <a:ea typeface="Hind"/>
                <a:cs typeface="Hind"/>
                <a:sym typeface="Hind"/>
              </a:defRPr>
            </a:lvl5pPr>
            <a:lvl6pPr lvl="5">
              <a:spcBef>
                <a:spcPts val="0"/>
              </a:spcBef>
              <a:buClr>
                <a:srgbClr val="FFFFFF"/>
              </a:buClr>
              <a:buSzPct val="100000"/>
              <a:buFont typeface="Hind"/>
              <a:buNone/>
              <a:defRPr sz="3000" b="1">
                <a:solidFill>
                  <a:srgbClr val="FFFFFF"/>
                </a:solidFill>
                <a:latin typeface="Hind"/>
                <a:ea typeface="Hind"/>
                <a:cs typeface="Hind"/>
                <a:sym typeface="Hind"/>
              </a:defRPr>
            </a:lvl6pPr>
            <a:lvl7pPr lvl="6">
              <a:spcBef>
                <a:spcPts val="0"/>
              </a:spcBef>
              <a:buClr>
                <a:srgbClr val="FFFFFF"/>
              </a:buClr>
              <a:buSzPct val="100000"/>
              <a:buFont typeface="Hind"/>
              <a:buNone/>
              <a:defRPr sz="3000" b="1">
                <a:solidFill>
                  <a:srgbClr val="FFFFFF"/>
                </a:solidFill>
                <a:latin typeface="Hind"/>
                <a:ea typeface="Hind"/>
                <a:cs typeface="Hind"/>
                <a:sym typeface="Hind"/>
              </a:defRPr>
            </a:lvl7pPr>
            <a:lvl8pPr lvl="7">
              <a:spcBef>
                <a:spcPts val="0"/>
              </a:spcBef>
              <a:buClr>
                <a:srgbClr val="FFFFFF"/>
              </a:buClr>
              <a:buSzPct val="100000"/>
              <a:buFont typeface="Hind"/>
              <a:buNone/>
              <a:defRPr sz="3000" b="1">
                <a:solidFill>
                  <a:srgbClr val="FFFFFF"/>
                </a:solidFill>
                <a:latin typeface="Hind"/>
                <a:ea typeface="Hind"/>
                <a:cs typeface="Hind"/>
                <a:sym typeface="Hind"/>
              </a:defRPr>
            </a:lvl8pPr>
            <a:lvl9pPr lvl="8">
              <a:spcBef>
                <a:spcPts val="0"/>
              </a:spcBef>
              <a:buClr>
                <a:srgbClr val="FFFFFF"/>
              </a:buClr>
              <a:buSzPct val="100000"/>
              <a:buFont typeface="Hind"/>
              <a:buNone/>
              <a:defRPr sz="3000" b="1">
                <a:solidFill>
                  <a:srgbClr val="FFFFFF"/>
                </a:solidFill>
                <a:latin typeface="Hind"/>
                <a:ea typeface="Hind"/>
                <a:cs typeface="Hind"/>
                <a:sym typeface="Hind"/>
              </a:defRPr>
            </a:lvl9pPr>
          </a:lstStyle>
          <a:p>
            <a:r>
              <a:rPr lang="et-EE" sz="3600" dirty="0">
                <a:solidFill>
                  <a:schemeClr val="bg1"/>
                </a:solidFill>
              </a:rPr>
              <a:t>Map of</a:t>
            </a:r>
            <a:r>
              <a:rPr lang="et-EE" sz="3600" dirty="0" smtClean="0">
                <a:solidFill>
                  <a:schemeClr val="bg1"/>
                </a:solidFill>
              </a:rPr>
              <a:t> interested Partners</a:t>
            </a:r>
            <a:endParaRPr lang="et-EE" sz="3600" dirty="0">
              <a:solidFill>
                <a:schemeClr val="bg1"/>
              </a:solidFill>
            </a:endParaRPr>
          </a:p>
        </p:txBody>
      </p:sp>
      <p:sp>
        <p:nvSpPr>
          <p:cNvPr id="7" name="Rectangle 6"/>
          <p:cNvSpPr/>
          <p:nvPr/>
        </p:nvSpPr>
        <p:spPr>
          <a:xfrm>
            <a:off x="4061011" y="3479313"/>
            <a:ext cx="4666130" cy="1325289"/>
          </a:xfrm>
          <a:prstGeom prst="rect">
            <a:avLst/>
          </a:prstGeom>
          <a:solidFill>
            <a:schemeClr val="accent1">
              <a:lumMod val="40000"/>
              <a:lumOff val="60000"/>
              <a:alpha val="84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t-EE"/>
          </a:p>
        </p:txBody>
      </p:sp>
      <p:sp>
        <p:nvSpPr>
          <p:cNvPr id="8" name="Alapealkiri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7190F-8FB6-4E61-B68D-D66F741A6770}"/>
              </a:ext>
            </a:extLst>
          </p:cNvPr>
          <p:cNvSpPr txBox="1">
            <a:spLocks/>
          </p:cNvSpPr>
          <p:nvPr/>
        </p:nvSpPr>
        <p:spPr>
          <a:xfrm>
            <a:off x="4551832" y="3506211"/>
            <a:ext cx="4037471" cy="1298392"/>
          </a:xfrm>
          <a:prstGeom prst="rect">
            <a:avLst/>
          </a:prstGeom>
          <a:noFill/>
          <a:ln>
            <a:noFill/>
          </a:ln>
        </p:spPr>
        <p:txBody>
          <a:bodyPr lIns="91425" tIns="91425" rIns="91425" bIns="91425" anchor="t" anchorCtr="0"/>
          <a:lstStyle/>
          <a:p>
            <a:pPr lvl="0">
              <a:spcBef>
                <a:spcPts val="600"/>
              </a:spcBef>
              <a:spcAft>
                <a:spcPts val="1200"/>
              </a:spcAft>
              <a:buClr>
                <a:srgbClr val="1C4587"/>
              </a:buClr>
              <a:buSzPct val="100000"/>
              <a:defRPr/>
            </a:pPr>
            <a:r>
              <a:rPr lang="en-US" sz="1600" dirty="0">
                <a:solidFill>
                  <a:schemeClr val="tx1"/>
                </a:solidFill>
                <a:latin typeface="Hind"/>
                <a:ea typeface="Hind"/>
                <a:cs typeface="Hind"/>
                <a:sym typeface="Hind"/>
              </a:rPr>
              <a:t>INTERESTED </a:t>
            </a:r>
            <a:r>
              <a:rPr lang="en-US" sz="1600" dirty="0" smtClean="0">
                <a:solidFill>
                  <a:schemeClr val="tx1"/>
                </a:solidFill>
                <a:latin typeface="Hind"/>
                <a:ea typeface="Hind"/>
                <a:cs typeface="Hind"/>
                <a:sym typeface="Hind"/>
              </a:rPr>
              <a:t>POTENTIAL</a:t>
            </a:r>
            <a:r>
              <a:rPr lang="et-EE" sz="1600" dirty="0" smtClean="0">
                <a:solidFill>
                  <a:schemeClr val="tx1"/>
                </a:solidFill>
                <a:latin typeface="Hind"/>
                <a:ea typeface="Hind"/>
                <a:cs typeface="Hind"/>
                <a:sym typeface="Hind"/>
              </a:rPr>
              <a:t> </a:t>
            </a:r>
            <a:r>
              <a:rPr lang="en-US" sz="1600" dirty="0" smtClean="0">
                <a:solidFill>
                  <a:schemeClr val="tx1"/>
                </a:solidFill>
                <a:latin typeface="Hind"/>
                <a:ea typeface="Hind"/>
                <a:cs typeface="Hind"/>
                <a:sym typeface="Hind"/>
              </a:rPr>
              <a:t>EUROPEAN </a:t>
            </a:r>
            <a:r>
              <a:rPr lang="en-US" sz="1600" dirty="0">
                <a:solidFill>
                  <a:schemeClr val="tx1"/>
                </a:solidFill>
                <a:latin typeface="Hind"/>
                <a:ea typeface="Hind"/>
                <a:cs typeface="Hind"/>
                <a:sym typeface="Hind"/>
              </a:rPr>
              <a:t>PARTNERS (MARCH, </a:t>
            </a:r>
            <a:r>
              <a:rPr lang="en-US" sz="1600" dirty="0" smtClean="0">
                <a:solidFill>
                  <a:schemeClr val="tx1"/>
                </a:solidFill>
                <a:latin typeface="Hind"/>
                <a:ea typeface="Hind"/>
                <a:cs typeface="Hind"/>
                <a:sym typeface="Hind"/>
              </a:rPr>
              <a:t>2019)</a:t>
            </a:r>
            <a:endParaRPr lang="et-EE" sz="1600" dirty="0">
              <a:solidFill>
                <a:schemeClr val="tx1"/>
              </a:solidFill>
              <a:latin typeface="Hind"/>
              <a:ea typeface="Hind"/>
              <a:cs typeface="Hind"/>
              <a:sym typeface="Hind"/>
            </a:endParaRPr>
          </a:p>
          <a:p>
            <a:pPr lvl="0">
              <a:spcBef>
                <a:spcPts val="600"/>
              </a:spcBef>
              <a:spcAft>
                <a:spcPts val="1200"/>
              </a:spcAft>
              <a:buClr>
                <a:srgbClr val="1C4587"/>
              </a:buClr>
              <a:buSzPct val="100000"/>
              <a:defRPr/>
            </a:pPr>
            <a:r>
              <a:rPr lang="et-EE" sz="1600" dirty="0" smtClean="0">
                <a:solidFill>
                  <a:schemeClr val="tx1"/>
                </a:solidFill>
                <a:latin typeface="Hind"/>
                <a:ea typeface="Hind"/>
                <a:cs typeface="Hind"/>
                <a:sym typeface="Hind"/>
              </a:rPr>
              <a:t>AIRPORTS IN CHINA </a:t>
            </a:r>
            <a:r>
              <a:rPr lang="en-US" sz="1600" dirty="0" smtClean="0">
                <a:solidFill>
                  <a:schemeClr val="tx1"/>
                </a:solidFill>
                <a:latin typeface="Hind"/>
                <a:ea typeface="Hind"/>
                <a:cs typeface="Hind"/>
                <a:sym typeface="Hind"/>
              </a:rPr>
              <a:t>(Ningbo </a:t>
            </a:r>
            <a:r>
              <a:rPr lang="en-US" sz="1600" dirty="0">
                <a:solidFill>
                  <a:schemeClr val="tx1"/>
                </a:solidFill>
                <a:latin typeface="Hind"/>
                <a:ea typeface="Hind"/>
                <a:cs typeface="Hind"/>
                <a:sym typeface="Hind"/>
              </a:rPr>
              <a:t>and others)  </a:t>
            </a:r>
            <a:endParaRPr kumimoji="0" lang="et-EE" sz="1600" b="0" i="0" u="none" strike="noStrike" kern="0" cap="none" spc="0" normalizeH="0" baseline="0" noProof="0" dirty="0">
              <a:ln>
                <a:noFill/>
              </a:ln>
              <a:solidFill>
                <a:schemeClr val="tx1"/>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800098" marR="0" lvl="1" indent="-342900" algn="l" defTabSz="914400" rtl="0" eaLnBrk="1" fontAlgn="auto" latinLnBrk="0" hangingPunct="1">
              <a:lnSpc>
                <a:spcPct val="100000"/>
              </a:lnSpc>
              <a:spcBef>
                <a:spcPts val="480"/>
              </a:spcBef>
              <a:spcAft>
                <a:spcPts val="1200"/>
              </a:spcAft>
              <a:buClr>
                <a:srgbClr val="1C4587"/>
              </a:buClr>
              <a:buSzPct val="100000"/>
              <a:buFont typeface="Arial" panose="020B0604020202020204" pitchFamily="34" charset="0"/>
              <a:buChar char="•"/>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a:p>
            <a:pPr marL="342900" marR="0" lvl="0" indent="-342900" algn="l" defTabSz="914400" rtl="0" eaLnBrk="1" fontAlgn="auto" latinLnBrk="0" hangingPunct="1">
              <a:lnSpc>
                <a:spcPct val="100000"/>
              </a:lnSpc>
              <a:spcBef>
                <a:spcPts val="600"/>
              </a:spcBef>
              <a:spcAft>
                <a:spcPts val="1200"/>
              </a:spcAft>
              <a:buClr>
                <a:srgbClr val="1C4587"/>
              </a:buClr>
              <a:buSzPct val="100000"/>
              <a:buFont typeface="Hind"/>
              <a:buNone/>
              <a:tabLst/>
              <a:defRPr/>
            </a:pPr>
            <a:endParaRPr kumimoji="0" lang="et-EE" sz="2000" b="0" i="0" u="none" strike="noStrike" kern="0" cap="none" spc="0" normalizeH="0" baseline="0" noProof="0" dirty="0">
              <a:ln>
                <a:noFill/>
              </a:ln>
              <a:solidFill>
                <a:srgbClr val="FFFFFF"/>
              </a:solidFill>
              <a:effectLst/>
              <a:uLnTx/>
              <a:uFillTx/>
              <a:latin typeface="Hind"/>
              <a:ea typeface="Hind"/>
              <a:cs typeface="Hind"/>
              <a:sym typeface="Hind"/>
            </a:endParaRPr>
          </a:p>
        </p:txBody>
      </p:sp>
      <p:pic>
        <p:nvPicPr>
          <p:cNvPr id="9" name="Picture 8"/>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40622" y="3701308"/>
            <a:ext cx="215833" cy="216000"/>
          </a:xfrm>
          <a:prstGeom prst="rect">
            <a:avLst/>
          </a:prstGeom>
        </p:spPr>
      </p:pic>
      <p:pic>
        <p:nvPicPr>
          <p:cNvPr id="2" name="Picture 1"/>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64470" y="1352185"/>
            <a:ext cx="8100226" cy="2468880"/>
          </a:xfrm>
          <a:prstGeom prst="rect">
            <a:avLst/>
          </a:prstGeom>
        </p:spPr>
      </p:pic>
      <p:pic>
        <p:nvPicPr>
          <p:cNvPr id="11" name="Picture 10"/>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247346" y="4321065"/>
            <a:ext cx="215833" cy="216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098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11909" y="134277"/>
            <a:ext cx="7772400" cy="730762"/>
          </a:xfrm>
        </p:spPr>
        <p:txBody>
          <a:bodyPr/>
          <a:lstStyle/>
          <a:p>
            <a:r>
              <a:rPr lang="et-EE" sz="3600" dirty="0"/>
              <a:t>Expected outcomes</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488577" y="885441"/>
            <a:ext cx="8293137" cy="3966354"/>
          </a:xfrm>
        </p:spPr>
        <p:txBody>
          <a:bodyPr/>
          <a:lstStyle/>
          <a:p>
            <a:pPr marL="342900" indent="-342900" algn="l">
              <a:spcAft>
                <a:spcPts val="1200"/>
              </a:spcAft>
              <a:buFont typeface="Arial" panose="020B0604020202020204" pitchFamily="34" charset="0"/>
              <a:buChar char="•"/>
            </a:pPr>
            <a:r>
              <a:rPr lang="en-US" dirty="0"/>
              <a:t>New activities and investments in secondary airports and participating regions</a:t>
            </a:r>
            <a:r>
              <a:rPr lang="et-EE" dirty="0"/>
              <a:t>;</a:t>
            </a:r>
            <a:endParaRPr lang="et-EE" dirty="0" smtClean="0"/>
          </a:p>
          <a:p>
            <a:pPr marL="342900" indent="-342900" algn="l">
              <a:spcAft>
                <a:spcPts val="1200"/>
              </a:spcAft>
              <a:buFont typeface="Arial" panose="020B0604020202020204" pitchFamily="34" charset="0"/>
              <a:buChar char="•"/>
            </a:pPr>
            <a:r>
              <a:rPr lang="et-EE" dirty="0" smtClean="0"/>
              <a:t>EU</a:t>
            </a:r>
            <a:r>
              <a:rPr lang="et-EE" dirty="0"/>
              <a:t>-China aviation training consortium;</a:t>
            </a:r>
            <a:endParaRPr lang="et-EE" dirty="0" smtClean="0"/>
          </a:p>
          <a:p>
            <a:pPr marL="342900" indent="-342900" algn="l">
              <a:spcAft>
                <a:spcPts val="1200"/>
              </a:spcAft>
              <a:buFont typeface="Arial" panose="020B0604020202020204" pitchFamily="34" charset="0"/>
              <a:buChar char="•"/>
            </a:pPr>
            <a:r>
              <a:rPr lang="en-US" dirty="0" smtClean="0"/>
              <a:t>Business platforms development for </a:t>
            </a:r>
            <a:r>
              <a:rPr lang="en-US" dirty="0" err="1" smtClean="0"/>
              <a:t>SMEs</a:t>
            </a:r>
            <a:r>
              <a:rPr lang="et-EE" dirty="0" smtClean="0"/>
              <a:t>; </a:t>
            </a:r>
          </a:p>
          <a:p>
            <a:pPr marL="342900" indent="-342900" algn="l">
              <a:spcAft>
                <a:spcPts val="1200"/>
              </a:spcAft>
              <a:buFont typeface="Arial" panose="020B0604020202020204" pitchFamily="34" charset="0"/>
              <a:buChar char="•"/>
            </a:pPr>
            <a:r>
              <a:rPr lang="et-EE" dirty="0" smtClean="0"/>
              <a:t>Cargo and passenger routes between European secondary airports and China;</a:t>
            </a:r>
          </a:p>
          <a:p>
            <a:pPr marL="342900" indent="-342900" algn="l">
              <a:spcAft>
                <a:spcPts val="1200"/>
              </a:spcAft>
              <a:buFont typeface="Arial" panose="020B0604020202020204" pitchFamily="34" charset="0"/>
              <a:buChar char="•"/>
            </a:pPr>
            <a:r>
              <a:rPr lang="en-US" dirty="0" smtClean="0"/>
              <a:t>Stronger </a:t>
            </a:r>
            <a:r>
              <a:rPr lang="en-US" dirty="0"/>
              <a:t>regional and local </a:t>
            </a:r>
            <a:r>
              <a:rPr lang="en-US" dirty="0" smtClean="0"/>
              <a:t>development.</a:t>
            </a:r>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pPr>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32394" y="151958"/>
            <a:ext cx="7772400" cy="730762"/>
          </a:xfrm>
        </p:spPr>
        <p:txBody>
          <a:bodyPr/>
          <a:lstStyle/>
          <a:p>
            <a:r>
              <a:rPr lang="et-EE" sz="3600" dirty="0" smtClean="0"/>
              <a:t>Preparatory activities, next </a:t>
            </a:r>
            <a:r>
              <a:rPr lang="et-EE" sz="3600" dirty="0"/>
              <a:t>steps</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713914" y="925648"/>
            <a:ext cx="7613883" cy="3716287"/>
          </a:xfrm>
        </p:spPr>
        <p:txBody>
          <a:bodyPr/>
          <a:lstStyle/>
          <a:p>
            <a:pPr marL="342900" indent="-342900" algn="l">
              <a:spcAft>
                <a:spcPts val="1200"/>
              </a:spcAft>
              <a:buFont typeface="Arial"/>
              <a:buChar char="•"/>
            </a:pPr>
            <a:r>
              <a:rPr lang="en-US" dirty="0"/>
              <a:t>Negotiations in</a:t>
            </a:r>
            <a:r>
              <a:rPr lang="en-US" dirty="0" smtClean="0"/>
              <a:t> and with Partner </a:t>
            </a:r>
            <a:r>
              <a:rPr lang="en-US" dirty="0"/>
              <a:t>countries;</a:t>
            </a:r>
          </a:p>
          <a:p>
            <a:pPr marL="342900" indent="-342900" algn="l">
              <a:spcAft>
                <a:spcPts val="1200"/>
              </a:spcAft>
              <a:buFont typeface="Arial"/>
              <a:buChar char="•"/>
            </a:pPr>
            <a:r>
              <a:rPr lang="en-US" dirty="0"/>
              <a:t>Project consortium </a:t>
            </a:r>
            <a:r>
              <a:rPr lang="en-US" dirty="0" smtClean="0"/>
              <a:t>building and signing the Memorandum of Understanding;</a:t>
            </a:r>
          </a:p>
          <a:p>
            <a:pPr marL="342900" indent="-342900" algn="l">
              <a:spcAft>
                <a:spcPts val="1200"/>
              </a:spcAft>
              <a:buFont typeface="Arial"/>
              <a:buChar char="•"/>
            </a:pPr>
            <a:r>
              <a:rPr lang="en-US" dirty="0" smtClean="0"/>
              <a:t>Development </a:t>
            </a:r>
            <a:r>
              <a:rPr lang="en-US" dirty="0"/>
              <a:t>of</a:t>
            </a:r>
            <a:r>
              <a:rPr lang="en-US" dirty="0" smtClean="0"/>
              <a:t> the LEADER </a:t>
            </a:r>
            <a:r>
              <a:rPr lang="en-US" dirty="0"/>
              <a:t>cooperation </a:t>
            </a:r>
            <a:r>
              <a:rPr lang="en-US" dirty="0" smtClean="0"/>
              <a:t>project activities plan and budget with </a:t>
            </a:r>
            <a:r>
              <a:rPr lang="en-US" dirty="0"/>
              <a:t>Partner </a:t>
            </a:r>
            <a:r>
              <a:rPr lang="en-US" dirty="0" smtClean="0"/>
              <a:t>countries;</a:t>
            </a:r>
          </a:p>
          <a:p>
            <a:pPr marL="342900" indent="-342900" algn="l">
              <a:spcAft>
                <a:spcPts val="1200"/>
              </a:spcAft>
              <a:buFont typeface="Arial"/>
              <a:buChar char="•"/>
            </a:pPr>
            <a:r>
              <a:rPr lang="en-US" dirty="0" smtClean="0"/>
              <a:t>Starting with LEADER cooperation project activities in October-November 2019.</a:t>
            </a:r>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32394" y="0"/>
            <a:ext cx="7772400" cy="730762"/>
          </a:xfrm>
        </p:spPr>
        <p:txBody>
          <a:bodyPr/>
          <a:lstStyle/>
          <a:p>
            <a:r>
              <a:rPr lang="et-EE" sz="3600" dirty="0"/>
              <a:t>LEADER cooperation project</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0" y="694665"/>
            <a:ext cx="9215913" cy="4157130"/>
          </a:xfrm>
        </p:spPr>
        <p:txBody>
          <a:bodyPr/>
          <a:lstStyle/>
          <a:p>
            <a:pPr marL="342900" indent="-342900" algn="l">
              <a:spcAft>
                <a:spcPts val="1200"/>
              </a:spcAft>
              <a:buFont typeface="Arial"/>
              <a:buChar char="•"/>
            </a:pPr>
            <a:r>
              <a:rPr lang="en-US" dirty="0" smtClean="0"/>
              <a:t>LEADER TNC project in 2019</a:t>
            </a:r>
            <a:r>
              <a:rPr lang="en-US" dirty="0"/>
              <a:t>-2021 that</a:t>
            </a:r>
            <a:r>
              <a:rPr lang="en-US" dirty="0" smtClean="0"/>
              <a:t> can potentially include:</a:t>
            </a:r>
            <a:endParaRPr lang="en-US" dirty="0"/>
          </a:p>
          <a:p>
            <a:pPr marL="800098" lvl="1" indent="-342900" algn="l">
              <a:spcAft>
                <a:spcPts val="600"/>
              </a:spcAft>
              <a:buFont typeface="Arial"/>
              <a:buChar char="•"/>
            </a:pPr>
            <a:r>
              <a:rPr lang="en-US" dirty="0"/>
              <a:t>Negotiations at local, state, European level and with Chinese partners;</a:t>
            </a:r>
          </a:p>
          <a:p>
            <a:pPr marL="800098" lvl="1" indent="-342900" algn="l">
              <a:spcAft>
                <a:spcPts val="600"/>
              </a:spcAft>
              <a:buFont typeface="Arial"/>
              <a:buChar char="•"/>
            </a:pPr>
            <a:r>
              <a:rPr lang="en-US" dirty="0"/>
              <a:t>European airports network development;</a:t>
            </a:r>
            <a:endParaRPr lang="en-US" dirty="0" smtClean="0"/>
          </a:p>
          <a:p>
            <a:pPr marL="800098" lvl="1" indent="-342900" algn="l">
              <a:spcAft>
                <a:spcPts val="600"/>
              </a:spcAft>
              <a:buFont typeface="Arial"/>
              <a:buChar char="•"/>
            </a:pPr>
            <a:r>
              <a:rPr lang="en-US" dirty="0" smtClean="0"/>
              <a:t>Feasibility study of the airport network operations and routes, mapping of investment needs;</a:t>
            </a:r>
          </a:p>
          <a:p>
            <a:pPr marL="800098" lvl="1" indent="-342900" algn="l">
              <a:spcAft>
                <a:spcPts val="600"/>
              </a:spcAft>
              <a:buFont typeface="Arial"/>
              <a:buChar char="•"/>
            </a:pPr>
            <a:r>
              <a:rPr lang="en-US" dirty="0" smtClean="0"/>
              <a:t>Concept</a:t>
            </a:r>
            <a:r>
              <a:rPr lang="en-US" dirty="0"/>
              <a:t>/strategy of the</a:t>
            </a:r>
            <a:r>
              <a:rPr lang="en-US" dirty="0" smtClean="0"/>
              <a:t> Belt and Road Initiative cargo and passenger airport </a:t>
            </a:r>
            <a:r>
              <a:rPr lang="en-US" dirty="0"/>
              <a:t>network operations and </a:t>
            </a:r>
            <a:r>
              <a:rPr lang="en-US" dirty="0" smtClean="0"/>
              <a:t>routes;</a:t>
            </a:r>
          </a:p>
          <a:p>
            <a:pPr marL="800098" lvl="1" indent="-342900" algn="l">
              <a:spcAft>
                <a:spcPts val="600"/>
              </a:spcAft>
              <a:buFont typeface="Arial"/>
              <a:buChar char="•"/>
            </a:pPr>
            <a:r>
              <a:rPr lang="en-US" dirty="0" smtClean="0"/>
              <a:t>EU</a:t>
            </a:r>
            <a:r>
              <a:rPr lang="en-US" dirty="0"/>
              <a:t>-China aviation training consortium establishment;</a:t>
            </a:r>
          </a:p>
          <a:p>
            <a:pPr marL="800098" lvl="1" indent="-342900" algn="l">
              <a:spcAft>
                <a:spcPts val="600"/>
              </a:spcAft>
              <a:buFont typeface="Arial"/>
              <a:buChar char="•"/>
            </a:pPr>
            <a:r>
              <a:rPr lang="en-US" dirty="0"/>
              <a:t>Business platforms development</a:t>
            </a:r>
            <a:r>
              <a:rPr lang="en-US" dirty="0" smtClean="0"/>
              <a:t> for </a:t>
            </a:r>
            <a:r>
              <a:rPr lang="en-US" dirty="0" err="1" smtClean="0"/>
              <a:t>SMEs</a:t>
            </a:r>
            <a:r>
              <a:rPr lang="en-US" dirty="0" smtClean="0"/>
              <a:t> in Europe and China.</a:t>
            </a:r>
            <a:endParaRPr lang="en-US" dirty="0"/>
          </a:p>
          <a:p>
            <a:pPr marL="800098" lvl="1" indent="-342900" algn="l">
              <a:buFont typeface="Arial"/>
              <a:buChar char="•"/>
            </a:pPr>
            <a:endParaRPr lang="en-US" dirty="0"/>
          </a:p>
          <a:p>
            <a:pPr marL="800098" lvl="1" indent="-342900" algn="l"/>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32394" y="0"/>
            <a:ext cx="7772400" cy="730762"/>
          </a:xfrm>
        </p:spPr>
        <p:txBody>
          <a:bodyPr/>
          <a:lstStyle/>
          <a:p>
            <a:r>
              <a:rPr lang="et-EE" sz="3600" dirty="0"/>
              <a:t>Finances and time schedule</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141116" y="705518"/>
            <a:ext cx="9002884" cy="4135423"/>
          </a:xfrm>
        </p:spPr>
        <p:txBody>
          <a:bodyPr/>
          <a:lstStyle/>
          <a:p>
            <a:pPr marL="800098" lvl="1" indent="-342900" algn="l">
              <a:buFont typeface="Arial"/>
              <a:buChar char="•"/>
            </a:pPr>
            <a:endParaRPr lang="en-US" dirty="0"/>
          </a:p>
          <a:p>
            <a:pPr marL="800098" lvl="1" indent="-342900" algn="l">
              <a:buFont typeface="Arial"/>
              <a:buChar char="•"/>
            </a:pPr>
            <a:r>
              <a:rPr lang="et-EE" dirty="0"/>
              <a:t>LEADER transnational cooperation project in 2019-2021: ca 300 000 EUR altogether with</a:t>
            </a:r>
            <a:r>
              <a:rPr lang="et-EE" dirty="0" smtClean="0"/>
              <a:t> 8 </a:t>
            </a:r>
            <a:r>
              <a:rPr lang="et-EE" dirty="0"/>
              <a:t>countries </a:t>
            </a:r>
            <a:r>
              <a:rPr lang="et-EE" dirty="0" smtClean="0"/>
              <a:t>(European partners and China)</a:t>
            </a:r>
            <a:r>
              <a:rPr lang="et-EE" dirty="0"/>
              <a:t>;</a:t>
            </a:r>
          </a:p>
          <a:p>
            <a:pPr marL="800098" lvl="1" indent="-342900" algn="l"/>
            <a:endParaRPr lang="et-EE" dirty="0"/>
          </a:p>
          <a:p>
            <a:pPr marL="800098" lvl="1" indent="-342900" algn="l">
              <a:buFont typeface="Arial"/>
              <a:buChar char="•"/>
            </a:pPr>
            <a:r>
              <a:rPr lang="et-EE" dirty="0"/>
              <a:t>Activities and investments according to the developed strategy and</a:t>
            </a:r>
            <a:r>
              <a:rPr lang="et-EE" dirty="0" smtClean="0"/>
              <a:t> feasibility study since </a:t>
            </a:r>
            <a:r>
              <a:rPr lang="et-EE" dirty="0"/>
              <a:t>2022-...</a:t>
            </a:r>
          </a:p>
          <a:p>
            <a:pPr marL="1257295" lvl="2" indent="-342900" algn="l">
              <a:buFont typeface="Arial"/>
              <a:buChar char="•"/>
            </a:pPr>
            <a:r>
              <a:rPr lang="et-EE" dirty="0"/>
              <a:t>Possible resources: state funds and budget, European Structural and Investment Funds, Eurasia Foundation, private investors, etc.</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595759" y="2506959"/>
            <a:ext cx="7772400" cy="730762"/>
          </a:xfrm>
        </p:spPr>
        <p:txBody>
          <a:bodyPr/>
          <a:lstStyle/>
          <a:p>
            <a:r>
              <a:rPr lang="et-EE" sz="4000" dirty="0"/>
              <a:t>Thank you!</a:t>
            </a:r>
            <a:br>
              <a:rPr lang="et-EE" sz="4000" dirty="0"/>
            </a:br>
            <a:r>
              <a:rPr lang="et-EE" sz="1400" b="0" dirty="0"/>
              <a:t> </a:t>
            </a:r>
            <a:endParaRPr lang="et-EE" sz="4000" b="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8969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722152" y="195722"/>
            <a:ext cx="7772400" cy="730762"/>
          </a:xfrm>
        </p:spPr>
        <p:txBody>
          <a:bodyPr/>
          <a:lstStyle/>
          <a:p>
            <a:r>
              <a:rPr lang="et-EE" sz="3600" dirty="0"/>
              <a:t>Presentation structure</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12887" y="944003"/>
            <a:ext cx="8631651" cy="3907792"/>
          </a:xfrm>
        </p:spPr>
        <p:txBody>
          <a:bodyPr/>
          <a:lstStyle/>
          <a:p>
            <a:pPr marL="342900" indent="-342900" algn="l">
              <a:spcAft>
                <a:spcPts val="1200"/>
              </a:spcAft>
              <a:buFont typeface="Arial" panose="020B0604020202020204" pitchFamily="34" charset="0"/>
              <a:buChar char="•"/>
            </a:pPr>
            <a:r>
              <a:rPr lang="et-EE" dirty="0"/>
              <a:t>Preconditions and advantages for cooperation with China;</a:t>
            </a:r>
          </a:p>
          <a:p>
            <a:pPr marL="342900" indent="-342900" algn="l">
              <a:spcAft>
                <a:spcPts val="1200"/>
              </a:spcAft>
              <a:buFont typeface="Arial" panose="020B0604020202020204" pitchFamily="34" charset="0"/>
              <a:buChar char="•"/>
            </a:pPr>
            <a:r>
              <a:rPr lang="et-EE" dirty="0"/>
              <a:t>Short overview about the trends in aviation in Europe and China;</a:t>
            </a:r>
          </a:p>
          <a:p>
            <a:pPr marL="342900" indent="-342900" algn="l">
              <a:spcAft>
                <a:spcPts val="1200"/>
              </a:spcAft>
              <a:buFont typeface="Arial" panose="020B0604020202020204" pitchFamily="34" charset="0"/>
              <a:buChar char="•"/>
            </a:pPr>
            <a:r>
              <a:rPr lang="et-EE" dirty="0"/>
              <a:t>Project proposal - main </a:t>
            </a:r>
            <a:r>
              <a:rPr lang="et-EE" dirty="0" smtClean="0"/>
              <a:t>aims and activities, </a:t>
            </a:r>
            <a:r>
              <a:rPr lang="et-EE" dirty="0"/>
              <a:t>potential </a:t>
            </a:r>
            <a:r>
              <a:rPr lang="et-EE" dirty="0" smtClean="0"/>
              <a:t>partners and </a:t>
            </a:r>
            <a:r>
              <a:rPr lang="et-EE" dirty="0"/>
              <a:t>expected outcomes;</a:t>
            </a:r>
          </a:p>
          <a:p>
            <a:pPr marL="342900" indent="-342900" algn="l">
              <a:spcAft>
                <a:spcPts val="1200"/>
              </a:spcAft>
              <a:buFont typeface="Arial" panose="020B0604020202020204" pitchFamily="34" charset="0"/>
              <a:buChar char="•"/>
            </a:pPr>
            <a:r>
              <a:rPr lang="et-EE" dirty="0"/>
              <a:t>Next </a:t>
            </a:r>
            <a:r>
              <a:rPr lang="et-EE" dirty="0" smtClean="0"/>
              <a:t>steps.</a:t>
            </a:r>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buFont typeface="Arial" panose="020B0604020202020204" pitchFamily="34" charset="0"/>
              <a:buChar char="•"/>
            </a:pPr>
            <a:endParaRPr lang="et-EE" dirty="0"/>
          </a:p>
          <a:p>
            <a:pPr marL="342900" indent="-342900" algn="l">
              <a:spcAft>
                <a:spcPts val="1200"/>
              </a:spcAft>
            </a:pPr>
            <a:endParaRPr lang="et-EE"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57021" y="282554"/>
            <a:ext cx="8233242" cy="759441"/>
          </a:xfrm>
        </p:spPr>
        <p:txBody>
          <a:bodyPr/>
          <a:lstStyle/>
          <a:p>
            <a:r>
              <a:rPr lang="et-EE" sz="3600" dirty="0"/>
              <a:t>Advantages to work with China</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176220" y="1245836"/>
            <a:ext cx="8967780" cy="3643963"/>
          </a:xfrm>
        </p:spPr>
        <p:txBody>
          <a:bodyPr/>
          <a:lstStyle/>
          <a:p>
            <a:pPr marL="342900" indent="-342900" algn="l">
              <a:spcAft>
                <a:spcPts val="1200"/>
              </a:spcAft>
              <a:buFont typeface="Arial" panose="020B0604020202020204" pitchFamily="34" charset="0"/>
              <a:buChar char="•"/>
            </a:pPr>
            <a:r>
              <a:rPr lang="en-US" sz="2000" dirty="0"/>
              <a:t>Cooperation agreement between </a:t>
            </a:r>
            <a:r>
              <a:rPr lang="en-US" sz="2000" dirty="0">
                <a:solidFill>
                  <a:schemeClr val="bg1"/>
                </a:solidFill>
              </a:rPr>
              <a:t>the</a:t>
            </a:r>
            <a:r>
              <a:rPr lang="en-US" sz="2000" dirty="0">
                <a:solidFill>
                  <a:srgbClr val="FF0000"/>
                </a:solidFill>
              </a:rPr>
              <a:t> </a:t>
            </a:r>
            <a:r>
              <a:rPr lang="en-US" sz="2000" dirty="0"/>
              <a:t>Chinese Central Government (SAFEA) and European LEADER Association (ELARD) was signed in March 2018. </a:t>
            </a:r>
            <a:r>
              <a:rPr lang="et-EE" sz="2000" dirty="0"/>
              <a:t>Valuable contacts were established on the level of Chinese Central Government;</a:t>
            </a:r>
            <a:endParaRPr lang="en-US" sz="2000" dirty="0"/>
          </a:p>
          <a:p>
            <a:pPr marL="342900" indent="-342900" algn="l">
              <a:spcAft>
                <a:spcPts val="1200"/>
              </a:spcAft>
              <a:buFont typeface="Arial" panose="020B0604020202020204" pitchFamily="34" charset="0"/>
              <a:buChar char="•"/>
            </a:pPr>
            <a:r>
              <a:rPr lang="et-EE" sz="2000" dirty="0"/>
              <a:t>Open EU-China cooperation platform for all European countries in the field of regional development, </a:t>
            </a:r>
            <a:r>
              <a:rPr lang="en-US" sz="2000" dirty="0"/>
              <a:t>rural vitalization &amp; sustainable migration;</a:t>
            </a:r>
          </a:p>
          <a:p>
            <a:pPr marL="342900" indent="-342900" algn="l">
              <a:spcAft>
                <a:spcPts val="1200"/>
              </a:spcAft>
              <a:buFont typeface="Arial" panose="020B0604020202020204" pitchFamily="34" charset="0"/>
              <a:buChar char="•"/>
            </a:pPr>
            <a:r>
              <a:rPr lang="en-US" sz="2000" dirty="0"/>
              <a:t>Chinese interest to develop one belt, one road investments and cooperate with a network with European coverage.</a:t>
            </a:r>
          </a:p>
          <a:p>
            <a:pPr marL="342900" indent="-342900" algn="l">
              <a:spcAft>
                <a:spcPts val="1200"/>
              </a:spcAft>
              <a:buFont typeface="Arial" panose="020B0604020202020204" pitchFamily="34" charset="0"/>
              <a:buChar char="•"/>
            </a:pPr>
            <a:endParaRPr lang="et-EE" sz="2000" dirty="0"/>
          </a:p>
          <a:p>
            <a:pPr marL="342900" indent="-342900" algn="l">
              <a:spcAft>
                <a:spcPts val="1200"/>
              </a:spcAft>
              <a:buFont typeface="Arial" panose="020B0604020202020204" pitchFamily="34" charset="0"/>
              <a:buChar char="•"/>
            </a:pPr>
            <a:endParaRPr lang="et-EE" sz="2000" dirty="0"/>
          </a:p>
          <a:p>
            <a:pPr marL="342900" indent="-342900" algn="l">
              <a:spcAft>
                <a:spcPts val="1200"/>
              </a:spcAft>
              <a:buFont typeface="Arial" panose="020B0604020202020204" pitchFamily="34" charset="0"/>
              <a:buChar char="•"/>
            </a:pPr>
            <a:endParaRPr lang="et-EE" sz="2000" dirty="0"/>
          </a:p>
          <a:p>
            <a:pPr marL="342900" indent="-342900" algn="l">
              <a:spcAft>
                <a:spcPts val="1200"/>
              </a:spcAft>
              <a:buFont typeface="Arial" panose="020B0604020202020204" pitchFamily="34" charset="0"/>
              <a:buChar char="•"/>
            </a:pPr>
            <a:endParaRPr lang="et-EE" sz="2000" dirty="0"/>
          </a:p>
          <a:p>
            <a:pPr marL="342900" indent="-342900" algn="l">
              <a:spcAft>
                <a:spcPts val="1200"/>
              </a:spcAft>
            </a:pPr>
            <a:endParaRPr lang="et-EE"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727216" y="757827"/>
            <a:ext cx="8282453" cy="3822615"/>
          </a:xfrm>
        </p:spPr>
        <p:txBody>
          <a:bodyPr/>
          <a:lstStyle/>
          <a:p>
            <a:pPr marL="342900" indent="-342900" algn="l">
              <a:spcAft>
                <a:spcPts val="1200"/>
              </a:spcAft>
              <a:buFont typeface="Arial"/>
              <a:buChar char="•"/>
            </a:pPr>
            <a:r>
              <a:rPr lang="et-EE" sz="2000" dirty="0"/>
              <a:t>There will be a huge demand on airport services in the near future – both cargo and passenger services.</a:t>
            </a:r>
          </a:p>
          <a:p>
            <a:pPr marL="342900" lvl="1" indent="-342900" algn="l">
              <a:spcBef>
                <a:spcPts val="600"/>
              </a:spcBef>
              <a:spcAft>
                <a:spcPts val="1200"/>
              </a:spcAft>
              <a:buFont typeface="Arial" panose="020B0604020202020204" pitchFamily="34" charset="0"/>
              <a:buChar char="•"/>
            </a:pPr>
            <a:r>
              <a:rPr lang="en-US" sz="2000" dirty="0"/>
              <a:t>Eastward shift in aviation’s centre of gravity continues. The Asia-Pacific region will drive the biggest growth with more than half the total number of new passengers over the next 20 years coming from these </a:t>
            </a:r>
            <a:r>
              <a:rPr lang="en-US" sz="2000" dirty="0" smtClean="0"/>
              <a:t>markets.</a:t>
            </a:r>
          </a:p>
          <a:p>
            <a:pPr marL="800097" lvl="2" indent="-342900" algn="l">
              <a:spcBef>
                <a:spcPts val="600"/>
              </a:spcBef>
              <a:spcAft>
                <a:spcPts val="1200"/>
              </a:spcAft>
              <a:buFont typeface="Arial" panose="020B0604020202020204" pitchFamily="34" charset="0"/>
              <a:buChar char="•"/>
            </a:pPr>
            <a:r>
              <a:rPr lang="et-EE" sz="1400" dirty="0"/>
              <a:t>A</a:t>
            </a:r>
            <a:r>
              <a:rPr lang="et-EE" sz="1400" dirty="0" smtClean="0"/>
              <a:t>ccording </a:t>
            </a:r>
            <a:r>
              <a:rPr lang="et-EE" sz="1400" dirty="0"/>
              <a:t>to the </a:t>
            </a:r>
            <a:r>
              <a:rPr lang="en-US" sz="1400" dirty="0"/>
              <a:t>IATA passenger numbers could double to 8.2 billion in 2037 which poses significant challenges for the aviation industry</a:t>
            </a:r>
            <a:r>
              <a:rPr lang="en-US" sz="1400" dirty="0" smtClean="0"/>
              <a:t> </a:t>
            </a:r>
            <a:r>
              <a:rPr lang="en-US" sz="1400" dirty="0" smtClean="0">
                <a:hlinkClick r:id="rId2"/>
              </a:rPr>
              <a:t>https</a:t>
            </a:r>
            <a:r>
              <a:rPr lang="en-US" sz="1400" dirty="0">
                <a:hlinkClick r:id="rId2"/>
              </a:rPr>
              <a:t>://www.internationalairportreview.com/news/77038/exponential-passenger-increase</a:t>
            </a:r>
            <a:r>
              <a:rPr lang="en-US" sz="1400" dirty="0" smtClean="0">
                <a:hlinkClick r:id="rId2"/>
              </a:rPr>
              <a:t>/</a:t>
            </a:r>
            <a:r>
              <a:rPr lang="en-US" sz="1400" dirty="0" smtClean="0"/>
              <a:t>;</a:t>
            </a:r>
            <a:endParaRPr lang="en-US" sz="1400" dirty="0"/>
          </a:p>
          <a:p>
            <a:pPr marL="800097" lvl="2" indent="-342900" algn="l">
              <a:spcBef>
                <a:spcPts val="600"/>
              </a:spcBef>
              <a:spcAft>
                <a:spcPts val="1200"/>
              </a:spcAft>
              <a:buFont typeface="Arial" panose="020B0604020202020204" pitchFamily="34" charset="0"/>
              <a:buChar char="•"/>
            </a:pPr>
            <a:r>
              <a:rPr lang="en-US" sz="1400" dirty="0"/>
              <a:t>Gatwick Airport has published a draft master plan to increase capacity at the UK hub, which allows an extra 10-15 movements per hour, potentially increasing cargo from 102,000 tones today to 325,000 tones by 2032/33, and shifting projections of passenger numbers in that year to 68m-70m compared with 57m-61m with the current system.</a:t>
            </a:r>
            <a:endParaRPr lang="et-EE" sz="1400" dirty="0"/>
          </a:p>
          <a:p>
            <a:pPr marL="342900" indent="-342900" algn="l">
              <a:spcAft>
                <a:spcPts val="1200"/>
              </a:spcAft>
              <a:buFont typeface="Arial" panose="020B0604020202020204" pitchFamily="34" charset="0"/>
              <a:buChar char="•"/>
            </a:pPr>
            <a:endParaRPr lang="et-EE"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01D8006-3A7A-4609-81AF-21B4C8C25831}"/>
              </a:ext>
            </a:extLst>
          </p:cNvPr>
          <p:cNvSpPr>
            <a:spLocks noGrp="1"/>
          </p:cNvSpPr>
          <p:nvPr>
            <p:ph type="ctrTitle"/>
          </p:nvPr>
        </p:nvSpPr>
        <p:spPr/>
        <p:txBody>
          <a:bodyPr/>
          <a:lstStyle/>
          <a:p>
            <a:endParaRPr lang="et-EE"/>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4373B57-E60F-446E-8F6F-D6718A52779A}"/>
              </a:ext>
            </a:extLst>
          </p:cNvPr>
          <p:cNvSpPr>
            <a:spLocks noGrp="1"/>
          </p:cNvSpPr>
          <p:nvPr>
            <p:ph type="subTitle" idx="1"/>
          </p:nvPr>
        </p:nvSpPr>
        <p:spPr/>
        <p:txBody>
          <a:bodyPr/>
          <a:lstStyle/>
          <a:p>
            <a:endParaRPr lang="et-EE"/>
          </a:p>
        </p:txBody>
      </p:sp>
      <p:pic>
        <p:nvPicPr>
          <p:cNvPr id="5" name="Pilt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9928E06-B838-4265-83EB-BFC9C8B52362}"/>
              </a:ext>
            </a:extLst>
          </p:cNvPr>
          <p:cNvPicPr>
            <a:picLocks noChangeAspect="1"/>
          </p:cNvPicPr>
          <p:nvPr/>
        </p:nvPicPr>
        <p:blipFill>
          <a:blip r:embed="rId3"/>
          <a:stretch>
            <a:fillRect/>
          </a:stretch>
        </p:blipFill>
        <p:spPr>
          <a:xfrm>
            <a:off x="0" y="-415528"/>
            <a:ext cx="9144000" cy="6096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313223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90710" y="725265"/>
            <a:ext cx="8456133" cy="3898594"/>
          </a:xfrm>
        </p:spPr>
        <p:txBody>
          <a:bodyPr/>
          <a:lstStyle/>
          <a:p>
            <a:pPr marL="342900" indent="-342900" algn="l">
              <a:spcAft>
                <a:spcPts val="1200"/>
              </a:spcAft>
              <a:buFont typeface="Arial"/>
              <a:buChar char="•"/>
            </a:pPr>
            <a:r>
              <a:rPr lang="en-US" sz="2000" dirty="0"/>
              <a:t>Expansion of the Chinese Aviation industry</a:t>
            </a:r>
          </a:p>
          <a:p>
            <a:pPr marL="342900" indent="-342900" algn="l">
              <a:spcAft>
                <a:spcPts val="1200"/>
              </a:spcAft>
            </a:pPr>
            <a:r>
              <a:rPr lang="en-US" sz="2000" dirty="0"/>
              <a:t>Boeing estimates that China will need approximately 7800 new airplanes and it will be accountable for 18 % of all worlds commercial airplane fleet. China is interested in developing their own airplanes and aviation industry.</a:t>
            </a:r>
          </a:p>
          <a:p>
            <a:pPr marL="342900" indent="-342900" algn="l">
              <a:spcAft>
                <a:spcPts val="1200"/>
              </a:spcAft>
            </a:pPr>
            <a:r>
              <a:rPr lang="en-US" sz="2000" dirty="0"/>
              <a:t>This means that there is also a need for the development of the expertise and aviation industry personnel, pilots, mechanics etc. and development of the logistic systems both domestically and internationally.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58145" y="855515"/>
            <a:ext cx="8456133" cy="3898594"/>
          </a:xfrm>
        </p:spPr>
        <p:txBody>
          <a:bodyPr/>
          <a:lstStyle/>
          <a:p>
            <a:pPr marL="342900" indent="-342900" algn="l">
              <a:spcAft>
                <a:spcPts val="1200"/>
              </a:spcAft>
              <a:buFont typeface="Arial"/>
              <a:buChar char="•"/>
            </a:pPr>
            <a:r>
              <a:rPr lang="en-US" sz="2000" dirty="0"/>
              <a:t>Chinese new airplane companies</a:t>
            </a:r>
          </a:p>
          <a:p>
            <a:pPr marL="342900" indent="-342900" algn="l">
              <a:spcAft>
                <a:spcPts val="1200"/>
              </a:spcAft>
            </a:pPr>
            <a:r>
              <a:rPr lang="en-US" sz="2000" dirty="0"/>
              <a:t>There will be more and more Chinese airline carrier companies to be established in the next 5 years (the time China will surpass the U.S.A as the largest aviation market), however, these companies must first gain experience before they are allowed to fly international routes. As the Chinese aviation industry is young and developing, not many companies have yet long enough track record to fly the international routes. </a:t>
            </a:r>
          </a:p>
          <a:p>
            <a:pPr marL="342900" indent="-342900" algn="l">
              <a:spcAft>
                <a:spcPts val="1200"/>
              </a:spcAft>
            </a:pPr>
            <a:r>
              <a:rPr lang="en-US" sz="2000" dirty="0"/>
              <a:t>Therefore in the future, if there is a European Partner network whom they can develop together this will be an advantage for both sides.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ealkiri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3E4285B-94BF-4379-99F3-5CBF957494D8}"/>
              </a:ext>
            </a:extLst>
          </p:cNvPr>
          <p:cNvSpPr>
            <a:spLocks noGrp="1"/>
          </p:cNvSpPr>
          <p:nvPr>
            <p:ph type="ctrTitle"/>
          </p:nvPr>
        </p:nvSpPr>
        <p:spPr>
          <a:xfrm>
            <a:off x="619727" y="0"/>
            <a:ext cx="7772400" cy="730762"/>
          </a:xfrm>
        </p:spPr>
        <p:txBody>
          <a:bodyPr/>
          <a:lstStyle/>
          <a:p>
            <a:r>
              <a:rPr lang="et-EE" sz="3600" dirty="0"/>
              <a:t>Main future trends in aviation</a:t>
            </a:r>
          </a:p>
        </p:txBody>
      </p:sp>
      <p:sp>
        <p:nvSpPr>
          <p:cNvPr id="3" name="Alapealkiri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A7190F-8FB6-4E61-B68D-D66F741A6770}"/>
              </a:ext>
            </a:extLst>
          </p:cNvPr>
          <p:cNvSpPr>
            <a:spLocks noGrp="1"/>
          </p:cNvSpPr>
          <p:nvPr>
            <p:ph type="subTitle" idx="1"/>
          </p:nvPr>
        </p:nvSpPr>
        <p:spPr>
          <a:xfrm>
            <a:off x="358145" y="855515"/>
            <a:ext cx="8510409" cy="3279908"/>
          </a:xfrm>
        </p:spPr>
        <p:txBody>
          <a:bodyPr/>
          <a:lstStyle/>
          <a:p>
            <a:pPr marL="342900" indent="-342900" algn="l">
              <a:spcAft>
                <a:spcPts val="1200"/>
              </a:spcAft>
              <a:buFont typeface="Arial"/>
              <a:buChar char="•"/>
            </a:pPr>
            <a:r>
              <a:rPr lang="en-US" sz="2000" dirty="0"/>
              <a:t>Cargo and logistics followed by the individual passengers</a:t>
            </a:r>
          </a:p>
          <a:p>
            <a:pPr marL="342900" indent="-342900" algn="l">
              <a:spcAft>
                <a:spcPts val="1200"/>
              </a:spcAft>
            </a:pPr>
            <a:r>
              <a:rPr lang="en-US" sz="2000" dirty="0"/>
              <a:t>Trade is the key for the growth and prosperity for both sides  - Europe and China. Together with economic growth Chinese traveling abroad is growing fast. Therefore when first developing cargo and logistics connections between China and Europe this will lead to an economic growth and then the cooperation can be extended to individual passengers and tourism. Once the logistic system is sound then it will be relatively painless to establish passenger connections as well.</a:t>
            </a:r>
          </a:p>
          <a:p>
            <a:pPr marL="342900" indent="-342900" algn="l">
              <a:spcAft>
                <a:spcPts val="1200"/>
              </a:spcAft>
            </a:pPr>
            <a:r>
              <a:rPr lang="en-US" sz="2000" dirty="0"/>
              <a:t>Ningbo is a One Belt One Road Air Logistics Pilot Zone city. </a:t>
            </a:r>
          </a:p>
          <a:p>
            <a:pPr marL="342900" indent="-342900" algn="l">
              <a:spcAft>
                <a:spcPts val="1200"/>
              </a:spcAft>
            </a:pP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main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6259</TotalTime>
  <Words>1364</Words>
  <Application>Microsoft Macintosh PowerPoint</Application>
  <PresentationFormat>On-screen Show (16:9)</PresentationFormat>
  <Paragraphs>143</Paragraphs>
  <Slides>25</Slides>
  <Notes>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25</vt:i4>
      </vt:variant>
    </vt:vector>
  </HeadingPairs>
  <TitlesOfParts>
    <vt:vector size="29" baseType="lpstr">
      <vt:lpstr>Calibri</vt:lpstr>
      <vt:lpstr>Raleway</vt:lpstr>
      <vt:lpstr>Varela</vt:lpstr>
      <vt:lpstr>Dumaine</vt:lpstr>
      <vt:lpstr>Preparatory meeting of transnational cooperation project  “Air traffic and logistics development between the EU rural areas and China”  20-21 March 2019  Tartu, Estonia </vt:lpstr>
      <vt:lpstr>Air traffic &amp; logistics development between the EU rural areas &amp; China  Jukka Järvinen EU-China Rural Development Committee  Kristiina Tammets Tartu County Development Association</vt:lpstr>
      <vt:lpstr>Presentation structure</vt:lpstr>
      <vt:lpstr>Advantages to work with China</vt:lpstr>
      <vt:lpstr>Main future trends in aviation</vt:lpstr>
      <vt:lpstr>Slide 6</vt:lpstr>
      <vt:lpstr>Main future trends in aviation</vt:lpstr>
      <vt:lpstr>Main future trends in aviation</vt:lpstr>
      <vt:lpstr>Main future trends in aviation</vt:lpstr>
      <vt:lpstr>Main future trends in aviation</vt:lpstr>
      <vt:lpstr>Opportunities for SME’s</vt:lpstr>
      <vt:lpstr>Opportunities for SME’s</vt:lpstr>
      <vt:lpstr>     Project proposal  “Air traffic &amp; logistics development between the EU rural areas &amp; China”  Open concept – developing together with partners</vt:lpstr>
      <vt:lpstr>Main aims of the project</vt:lpstr>
      <vt:lpstr>Main aims of the project</vt:lpstr>
      <vt:lpstr>Interested potential Partners</vt:lpstr>
      <vt:lpstr>Negotiations still ongoing</vt:lpstr>
      <vt:lpstr>Slide 18</vt:lpstr>
      <vt:lpstr>Slide 19</vt:lpstr>
      <vt:lpstr>Slide 20</vt:lpstr>
      <vt:lpstr>Expected outcomes</vt:lpstr>
      <vt:lpstr>Preparatory activities, next steps</vt:lpstr>
      <vt:lpstr>LEADER cooperation project</vt:lpstr>
      <vt:lpstr>Finances and time schedule</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Tulevikuvedur</dc:title>
  <dc:creator>Harald Lepisk</dc:creator>
  <cp:lastModifiedBy>Kristiina Liimand</cp:lastModifiedBy>
  <cp:revision>194</cp:revision>
  <dcterms:created xsi:type="dcterms:W3CDTF">2019-04-08T11:53:21Z</dcterms:created>
  <dcterms:modified xsi:type="dcterms:W3CDTF">2019-04-08T11:58:22Z</dcterms:modified>
</cp:coreProperties>
</file>