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0"/>
    <p:restoredTop sz="94676"/>
  </p:normalViewPr>
  <p:slideViewPr>
    <p:cSldViewPr snapToGrid="0">
      <p:cViewPr varScale="1">
        <p:scale>
          <a:sx n="87" d="100"/>
          <a:sy n="87" d="100"/>
        </p:scale>
        <p:origin x="-128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37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Avaslaid tumeda taustaga" type="title">
  <p:cSld name="TITLE">
    <p:bg>
      <p:bgPr>
        <a:solidFill>
          <a:srgbClr val="002664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rgbClr val="002664"/>
          </a:solidFill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4822" y="0"/>
            <a:ext cx="4867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4_Taustapildiga slaid">
  <p:cSld name="4_Taustapildiga slaid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940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5_Taustapildiga slaid">
  <p:cSld name="5_Taustapildiga slaid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49"/>
            <a:ext cx="12192000" cy="68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8200" y="9307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6_Taustapildiga slaid">
  <p:cSld name="6_Taustapildiga slai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8200" y="9307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3_Taustapildiga slaid">
  <p:cSld name="3_Taustapildiga slai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564849" y="937692"/>
            <a:ext cx="1030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Pildiga vaheslaid 2">
  <p:cSld name="Pildiga vaheslaid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938212" y="857446"/>
            <a:ext cx="103155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  <a:defRPr sz="4000" b="1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2987925" cy="7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Heleda taustaga sisuslaid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8946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  <a:defRPr sz="4000" b="1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2220258"/>
            <a:ext cx="10515600" cy="395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Char char="•"/>
              <a:defRPr sz="36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3200"/>
              <a:buChar char="•"/>
              <a:defRPr sz="32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800"/>
              <a:buChar char="•"/>
              <a:defRPr sz="28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400"/>
              <a:buChar char="•"/>
              <a:defRPr sz="24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000"/>
              <a:buChar char="•"/>
              <a:defRPr sz="20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4822" y="0"/>
            <a:ext cx="4867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2987925" cy="7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Avaslaid valge taustaga">
  <p:cSld name="Avaslaid valge taustaga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800"/>
              <a:buFont typeface="Trebuchet MS"/>
              <a:buNone/>
              <a:defRPr sz="4800" b="1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3600"/>
              <a:buNone/>
              <a:defRPr sz="3600">
                <a:solidFill>
                  <a:srgbClr val="00266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4822" y="0"/>
            <a:ext cx="4867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2125" y="200475"/>
            <a:ext cx="2987925" cy="7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umeda taustaga sisuslaid">
  <p:cSld name="Tumeda taustaga sisuslaid">
    <p:bg>
      <p:bgPr>
        <a:solidFill>
          <a:srgbClr val="00266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8200" y="8544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8200" y="2179976"/>
            <a:ext cx="10515600" cy="399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4822" y="0"/>
            <a:ext cx="4867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1_Pildiga vaheslaid 2">
  <p:cSld name="1_Pildiga vaheslaid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876300"/>
            <a:ext cx="103155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  <a:defRPr sz="4000" b="1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2987925" cy="7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2201863"/>
            <a:ext cx="10515600" cy="397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3600"/>
              <a:buFont typeface="Arial"/>
              <a:buChar char="•"/>
              <a:defRPr sz="36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3200"/>
              <a:buChar char="•"/>
              <a:defRPr sz="32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800"/>
              <a:buChar char="•"/>
              <a:defRPr sz="28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400"/>
              <a:buChar char="•"/>
              <a:defRPr sz="24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000"/>
              <a:buChar char="•"/>
              <a:defRPr sz="2000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austapildiga slaid">
  <p:cSld name="Taustapildiga slaid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8200" y="2270954"/>
            <a:ext cx="10515600" cy="237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9453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Pildiga vaheslaid 1">
  <p:cSld name="Pildiga vaheslaid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114424" y="885269"/>
            <a:ext cx="103155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  <a:defRPr sz="4000" b="1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2987925" cy="7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1_Taustapildiga slaid">
  <p:cSld name="1_Taustapildiga slaid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38200" y="965973"/>
            <a:ext cx="10515600" cy="132556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2_Taustapildiga slaid">
  <p:cSld name="2_Taustapildiga slai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1600" y="201600"/>
            <a:ext cx="3035550" cy="96746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838200" y="940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rebuchet MS"/>
              <a:buNone/>
              <a:defRPr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3022347"/>
          </a:xfrm>
          <a:prstGeom prst="rect">
            <a:avLst/>
          </a:prstGeom>
          <a:solidFill>
            <a:srgbClr val="00266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/>
              <a:t>Estonian Aviation Academy 2019</a:t>
            </a:r>
            <a:br>
              <a:rPr lang="en-US" sz="4400"/>
            </a:br>
            <a:r>
              <a:rPr lang="en-US" sz="3200"/>
              <a:t>China - Estonia Cooperation Conference</a:t>
            </a:r>
            <a:br>
              <a:rPr lang="en-US" sz="3200"/>
            </a:br>
            <a:r>
              <a:rPr lang="en-US" sz="3200" b="0"/>
              <a:t/>
            </a:r>
            <a:br>
              <a:rPr lang="en-US" sz="3200" b="0"/>
            </a:br>
            <a:r>
              <a:rPr lang="en-US" sz="3200"/>
              <a:t>Capacity of the aviation training in Estonia</a:t>
            </a:r>
            <a:endParaRPr sz="3200"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1524000" y="4144710"/>
            <a:ext cx="9144000" cy="111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>
                <a:latin typeface="Trebuchet MS"/>
                <a:ea typeface="Trebuchet MS"/>
                <a:cs typeface="Trebuchet MS"/>
                <a:sym typeface="Trebuchet MS"/>
              </a:rPr>
              <a:t>Jaanus Jakimenko, rector</a:t>
            </a:r>
            <a:endParaRPr sz="3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38200" y="5614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</a:pPr>
            <a:r>
              <a:rPr lang="en-US"/>
              <a:t>Facts and Figures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38200" y="1751887"/>
            <a:ext cx="5257800" cy="492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979"/>
              <a:buChar char="•"/>
            </a:pPr>
            <a:r>
              <a:rPr lang="en-US" sz="1979" b="1"/>
              <a:t>Students </a:t>
            </a:r>
            <a:r>
              <a:rPr lang="en-US" sz="1979"/>
              <a:t>250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979"/>
              <a:buChar char="•"/>
            </a:pPr>
            <a:r>
              <a:rPr lang="en-US" sz="1979" b="1"/>
              <a:t>Graduates</a:t>
            </a:r>
            <a:r>
              <a:rPr lang="en-US" sz="1979"/>
              <a:t> 730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979"/>
              <a:buChar char="•"/>
            </a:pPr>
            <a:r>
              <a:rPr lang="en-US" sz="1979" b="1"/>
              <a:t>Employees</a:t>
            </a:r>
            <a:r>
              <a:rPr lang="en-US" sz="1979"/>
              <a:t> 55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979"/>
              <a:buChar char="•"/>
            </a:pPr>
            <a:r>
              <a:rPr lang="en-US" sz="1979" b="1"/>
              <a:t>Foundation</a:t>
            </a:r>
            <a:r>
              <a:rPr lang="en-US" sz="1979"/>
              <a:t> 1993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979"/>
              <a:buChar char="•"/>
            </a:pPr>
            <a:r>
              <a:rPr lang="en-US" sz="1979"/>
              <a:t>(Tartu Aviation College)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979"/>
              <a:buChar char="•"/>
            </a:pPr>
            <a:r>
              <a:rPr lang="en-US" sz="1979" b="1"/>
              <a:t>Main specialisation: </a:t>
            </a:r>
            <a:endParaRPr sz="1979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760"/>
              <a:buChar char="•"/>
            </a:pPr>
            <a:r>
              <a:rPr lang="en-US" sz="1760"/>
              <a:t>Air Traffic Services*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979"/>
              <a:buChar char="•"/>
            </a:pPr>
            <a:r>
              <a:rPr lang="en-US" sz="1979"/>
              <a:t>Aircraft Piloting* </a:t>
            </a:r>
            <a:br>
              <a:rPr lang="en-US" sz="1979"/>
            </a:br>
            <a:r>
              <a:rPr lang="en-US" sz="1760"/>
              <a:t>(Aeroplane &amp; Helicopter)</a:t>
            </a:r>
            <a:endParaRPr sz="1979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760"/>
              <a:buChar char="•"/>
            </a:pPr>
            <a:r>
              <a:rPr lang="en-US" sz="1760"/>
              <a:t>Aircraft Engineering*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760"/>
              <a:buChar char="•"/>
            </a:pPr>
            <a:r>
              <a:rPr lang="en-US" sz="1760"/>
              <a:t>Communication and Navigation Systems</a:t>
            </a:r>
            <a:endParaRPr sz="176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760"/>
              <a:buChar char="•"/>
            </a:pPr>
            <a:r>
              <a:rPr lang="en-US" sz="1760"/>
              <a:t>Aviation Management</a:t>
            </a:r>
            <a:endParaRPr sz="1760"/>
          </a:p>
        </p:txBody>
      </p:sp>
      <p:sp>
        <p:nvSpPr>
          <p:cNvPr id="85" name="Google Shape;85;p17"/>
          <p:cNvSpPr txBox="1"/>
          <p:nvPr/>
        </p:nvSpPr>
        <p:spPr>
          <a:xfrm>
            <a:off x="6096000" y="5648769"/>
            <a:ext cx="5257800" cy="8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2664"/>
                </a:solidFill>
                <a:latin typeface="Trebuchet MS"/>
                <a:ea typeface="Trebuchet MS"/>
                <a:cs typeface="Trebuchet MS"/>
                <a:sym typeface="Trebuchet MS"/>
              </a:rPr>
              <a:t>* specialities certified by Civil Aviation Administration and audited by European Aviation Safety Agency</a:t>
            </a:r>
            <a:endParaRPr sz="1800" b="0" i="0" u="none" strike="noStrike" cap="none">
              <a:solidFill>
                <a:srgbClr val="00266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l="14132" r="22492"/>
          <a:stretch/>
        </p:blipFill>
        <p:spPr>
          <a:xfrm>
            <a:off x="5292165" y="1950289"/>
            <a:ext cx="5392768" cy="337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838200" y="5813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</a:pPr>
            <a:r>
              <a:rPr lang="en-US"/>
              <a:t>Aircraft Piloting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838200" y="1666429"/>
            <a:ext cx="6468454" cy="571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Certification and Capabilities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 b="1"/>
              <a:t>EE/ATO/001 - EASA CPL(A,H), ATP(A), MCC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Duration: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 b="1"/>
              <a:t>2.5 years without Bachelor degree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 b="1"/>
              <a:t>4 years with Bachelor degree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Who do PIL students become?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Graduates receive Commercial Pilot Licence (with ATP theory).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Practical training (in cooperation with Pakker Avio) 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single engine training - Cessna 172, multi-engine - Piper Navajo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helicopter Robinson R22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160 hours on an aircraft, 56 hours on simulator (FNPT II/MCC)</a:t>
            </a:r>
            <a:endParaRPr sz="152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Future employers?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All airlines and operators in Estonia and abroad (EASA license)</a:t>
            </a:r>
            <a:endParaRPr sz="1520"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22142" t="-906" b="906"/>
          <a:stretch/>
        </p:blipFill>
        <p:spPr>
          <a:xfrm>
            <a:off x="7306655" y="3863951"/>
            <a:ext cx="4885346" cy="298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t="5697" r="12437" b="16661"/>
          <a:stretch/>
        </p:blipFill>
        <p:spPr>
          <a:xfrm>
            <a:off x="7306655" y="1275459"/>
            <a:ext cx="4885345" cy="2887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838200" y="894695"/>
            <a:ext cx="10515600" cy="125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</a:pPr>
            <a:r>
              <a:rPr lang="en-US"/>
              <a:t>Aviation Maintenance Training</a:t>
            </a:r>
            <a:r>
              <a:rPr lang="en-US" b="0"/>
              <a:t/>
            </a:r>
            <a:br>
              <a:rPr lang="en-US" b="0"/>
            </a:b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838200" y="1700613"/>
            <a:ext cx="6493934" cy="515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Training certification and capabilities: </a:t>
            </a:r>
            <a:endParaRPr sz="1710"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Char char="•"/>
            </a:pPr>
            <a:r>
              <a:rPr lang="en-US" sz="1710"/>
              <a:t>EE.147.0001 -  EASA Part 147 Category A, B1, B2</a:t>
            </a:r>
            <a:endParaRPr sz="171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Duration:</a:t>
            </a:r>
            <a:endParaRPr sz="1710"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Char char="•"/>
            </a:pPr>
            <a:r>
              <a:rPr lang="en-US" sz="1710" b="1"/>
              <a:t>4 years with Bachelor Degree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Char char="•"/>
            </a:pPr>
            <a:r>
              <a:rPr lang="en-US" sz="1710" b="1"/>
              <a:t>2-3 years at Vocational level</a:t>
            </a:r>
            <a:endParaRPr sz="171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Who do TECH students become? </a:t>
            </a:r>
            <a:endParaRPr sz="1710"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Char char="•"/>
            </a:pPr>
            <a:r>
              <a:rPr lang="en-US" sz="1710"/>
              <a:t>EASA approved aeroplane/helicopter technician  (B1.1/B1.3)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Char char="•"/>
            </a:pPr>
            <a:r>
              <a:rPr lang="en-US" sz="1710"/>
              <a:t>EASA Avionics  - maintenance and repair of large-scale electrical systems(B2)</a:t>
            </a:r>
            <a:endParaRPr sz="171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Future employers? </a:t>
            </a:r>
            <a:endParaRPr sz="1710"/>
          </a:p>
          <a:p>
            <a:pPr marL="57150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Char char="•"/>
            </a:pPr>
            <a:r>
              <a:rPr lang="en-US" sz="1710"/>
              <a:t>All MRO-s in Estonia and Europe, in other countries where EASA license is accepted</a:t>
            </a:r>
            <a:endParaRPr sz="1710"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l="347" t="-523" r="-347" b="21998"/>
          <a:stretch/>
        </p:blipFill>
        <p:spPr>
          <a:xfrm>
            <a:off x="7332135" y="4306277"/>
            <a:ext cx="4859865" cy="255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t="20901"/>
          <a:stretch/>
        </p:blipFill>
        <p:spPr>
          <a:xfrm>
            <a:off x="7332134" y="1761402"/>
            <a:ext cx="4859866" cy="255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599" y="1259059"/>
            <a:ext cx="4864100" cy="33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838200" y="572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</a:pPr>
            <a:r>
              <a:rPr lang="en-US"/>
              <a:t>Air Traffic Services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38200" y="1710267"/>
            <a:ext cx="6477000" cy="5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Certification and Capabilities: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 b="1"/>
              <a:t>4.7-13/001</a:t>
            </a:r>
            <a:r>
              <a:rPr lang="en-US" sz="1520" i="1"/>
              <a:t> </a:t>
            </a:r>
            <a:r>
              <a:rPr lang="en-US" sz="1520" b="1"/>
              <a:t>- EASA Part ATCO ADI, APP, APS, ACS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Duration: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 b="1"/>
              <a:t>4 years with Bachelor degree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 b="1"/>
              <a:t>1 year at Vocational level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Who do ATS students become?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TWR  controller – air traffic control service for aerodrome traffic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APP controller - controls arriving and departing traffic in the terminal areas up to 3000 m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ACC controller – en-route traffic through entire Estonian airspace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710"/>
              <a:buNone/>
            </a:pPr>
            <a:r>
              <a:rPr lang="en-US" sz="1710" b="1"/>
              <a:t>What is studied?</a:t>
            </a:r>
            <a:endParaRPr sz="171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All Part ATCO subjects + technology, economics and enterprise, psychology, meteorology, navigation subjects</a:t>
            </a:r>
            <a:endParaRPr sz="1520" b="1"/>
          </a:p>
          <a:p>
            <a:pPr marL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None/>
            </a:pPr>
            <a:r>
              <a:rPr lang="en-US" sz="1520" b="1"/>
              <a:t>Future employers?</a:t>
            </a:r>
            <a:endParaRPr sz="152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520"/>
              <a:buChar char="•"/>
            </a:pPr>
            <a:r>
              <a:rPr lang="en-US" sz="1520"/>
              <a:t>ANS providers in Estonia and abroad (English language based).</a:t>
            </a:r>
            <a:endParaRPr sz="1520"/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t="10472" b="7853"/>
          <a:stretch/>
        </p:blipFill>
        <p:spPr>
          <a:xfrm>
            <a:off x="7340599" y="4216400"/>
            <a:ext cx="4851401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838200" y="795867"/>
            <a:ext cx="10515600" cy="1102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</a:pPr>
            <a:r>
              <a:rPr lang="en-US"/>
              <a:t>Communication and Navigation Systems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838200" y="1898525"/>
            <a:ext cx="6477000" cy="495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1979"/>
              <a:buNone/>
            </a:pPr>
            <a:r>
              <a:rPr lang="en-US" sz="1979" b="1"/>
              <a:t>Who do CNS students become?</a:t>
            </a:r>
            <a:endParaRPr sz="1979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760"/>
              <a:buChar char="•"/>
            </a:pPr>
            <a:r>
              <a:rPr lang="en-US" sz="1760"/>
              <a:t>Technicians and engineers, who know how to configure communication, navigation and surveillance systems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979"/>
              <a:buNone/>
            </a:pPr>
            <a:r>
              <a:rPr lang="en-US" sz="1979" b="1"/>
              <a:t>Duration:</a:t>
            </a:r>
            <a:endParaRPr sz="1979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760"/>
              <a:buChar char="•"/>
            </a:pPr>
            <a:r>
              <a:rPr lang="en-US" sz="1760" b="1"/>
              <a:t>4 years with Bachelor degree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1979"/>
              <a:buNone/>
            </a:pPr>
            <a:r>
              <a:rPr lang="en-US" sz="1979" b="1"/>
              <a:t>What is studied?</a:t>
            </a:r>
            <a:endParaRPr sz="1979"/>
          </a:p>
          <a:p>
            <a:pPr marL="68580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</a:t>
            </a:r>
            <a:r>
              <a:rPr lang="en-US" sz="1700"/>
              <a:t>TSEP subjects + electrical engineering and radio technology, electronics, information technology,data processing and many other fields</a:t>
            </a:r>
            <a:endParaRPr sz="1700" b="1"/>
          </a:p>
          <a:p>
            <a:pPr marL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1760"/>
              <a:buNone/>
            </a:pPr>
            <a:r>
              <a:rPr lang="en-US" sz="1760" b="1"/>
              <a:t>Future employers?</a:t>
            </a:r>
            <a:endParaRPr sz="1760"/>
          </a:p>
          <a:p>
            <a:pPr marL="68580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Estonian Air Force, EANS, Tallinn Airport and ANS providers abroad</a:t>
            </a:r>
            <a:endParaRPr sz="1700"/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1" y="3606801"/>
            <a:ext cx="48768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199" y="1997048"/>
            <a:ext cx="4876801" cy="160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2133" y="1746748"/>
            <a:ext cx="4897344" cy="326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838200" y="6109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</a:pPr>
            <a:r>
              <a:rPr lang="en-US"/>
              <a:t>Aviation Management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838200" y="1746749"/>
            <a:ext cx="6493933" cy="487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2250"/>
              <a:buNone/>
            </a:pPr>
            <a:r>
              <a:rPr lang="en-US" sz="2250" b="1"/>
              <a:t>Who do AM students become?</a:t>
            </a:r>
            <a:endParaRPr sz="225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000"/>
              <a:buChar char="•"/>
            </a:pPr>
            <a:r>
              <a:rPr lang="en-US" sz="2000"/>
              <a:t>Aviation management specialist with knowledge of economics and enterprise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2250"/>
              <a:buNone/>
            </a:pPr>
            <a:r>
              <a:rPr lang="en-US" sz="2250" b="1"/>
              <a:t>Duration:</a:t>
            </a:r>
            <a:endParaRPr sz="225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000"/>
              <a:buChar char="•"/>
            </a:pPr>
            <a:r>
              <a:rPr lang="en-US" sz="2000" b="1"/>
              <a:t>4 years with Bachelor degree</a:t>
            </a:r>
            <a:endParaRPr sz="2000" b="1"/>
          </a:p>
          <a:p>
            <a:pPr marL="4572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250"/>
              <a:buNone/>
            </a:pPr>
            <a:r>
              <a:rPr lang="en-US" sz="2250" b="1"/>
              <a:t>What is studied?</a:t>
            </a:r>
            <a:endParaRPr sz="225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000"/>
              <a:buChar char="•"/>
            </a:pPr>
            <a:r>
              <a:rPr lang="en-US" sz="2000"/>
              <a:t>Aviation company and booking system management, marketing, economics, accountancy, logistics, flight planning and also general subjects in aviation</a:t>
            </a:r>
            <a:endParaRPr sz="2000" b="1"/>
          </a:p>
          <a:p>
            <a:pPr marL="4572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312"/>
              <a:buNone/>
            </a:pPr>
            <a:r>
              <a:rPr lang="en-US" sz="2312" b="1"/>
              <a:t>Future employers? </a:t>
            </a:r>
            <a:endParaRPr sz="2312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664"/>
              </a:buClr>
              <a:buSzPts val="2000"/>
              <a:buChar char="•"/>
            </a:pPr>
            <a:r>
              <a:rPr lang="en-US" sz="2000"/>
              <a:t>All airlines, airports, MRO-s and aviation authorities</a:t>
            </a:r>
            <a:endParaRPr sz="2000"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t="18347" b="10853"/>
          <a:stretch/>
        </p:blipFill>
        <p:spPr>
          <a:xfrm>
            <a:off x="7332133" y="4538133"/>
            <a:ext cx="4914900" cy="231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838200" y="6109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4"/>
              </a:buClr>
              <a:buSzPts val="4000"/>
              <a:buFont typeface="Trebuchet MS"/>
              <a:buNone/>
            </a:pPr>
            <a:r>
              <a:rPr lang="en-US" dirty="0"/>
              <a:t>Cooperation proposal</a:t>
            </a:r>
            <a:endParaRPr dirty="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838200" y="1746749"/>
            <a:ext cx="6493933" cy="487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buSzPts val="2250"/>
            </a:pPr>
            <a:r>
              <a:rPr lang="en-US" sz="2250" b="1" dirty="0"/>
              <a:t>Aviation Management Program for airport and aviation authority specialists and student candidates (Bachelor level or short courses</a:t>
            </a:r>
            <a:r>
              <a:rPr lang="en-US" sz="2250" b="1"/>
              <a:t>)</a:t>
            </a:r>
            <a:endParaRPr lang="en-US" sz="2250" b="1" smtClean="0"/>
          </a:p>
          <a:p>
            <a:pPr>
              <a:lnSpc>
                <a:spcPct val="100000"/>
              </a:lnSpc>
              <a:buSzPts val="2250"/>
              <a:buNone/>
            </a:pPr>
            <a:endParaRPr lang="en-US" sz="2250" b="1" smtClean="0"/>
          </a:p>
          <a:p>
            <a:pPr>
              <a:lnSpc>
                <a:spcPct val="100000"/>
              </a:lnSpc>
              <a:buSzPts val="2250"/>
            </a:pPr>
            <a:r>
              <a:rPr lang="en-US" sz="2250" b="1" dirty="0"/>
              <a:t>Pilot training for Chinese student candidates (ATPL </a:t>
            </a:r>
            <a:r>
              <a:rPr lang="en-US" sz="2250" b="1" dirty="0" err="1"/>
              <a:t>aeroplane</a:t>
            </a:r>
            <a:r>
              <a:rPr lang="en-US" sz="2250" b="1" dirty="0"/>
              <a:t>)</a:t>
            </a:r>
          </a:p>
          <a:p>
            <a:pPr lvl="1">
              <a:lnSpc>
                <a:spcPct val="100000"/>
              </a:lnSpc>
              <a:buSzPts val="2250"/>
            </a:pPr>
            <a:endParaRPr lang="en-US" sz="1850" b="1" dirty="0"/>
          </a:p>
          <a:p>
            <a:pPr marL="482600" lvl="1" indent="0">
              <a:lnSpc>
                <a:spcPct val="100000"/>
              </a:lnSpc>
              <a:buSzPts val="2250"/>
              <a:buNone/>
            </a:pPr>
            <a:endParaRPr lang="en-US" sz="1850" b="1" dirty="0"/>
          </a:p>
          <a:p>
            <a:pPr>
              <a:lnSpc>
                <a:spcPct val="100000"/>
              </a:lnSpc>
              <a:buSzPts val="2250"/>
            </a:pPr>
            <a:endParaRPr lang="en-US" sz="2250" b="1" dirty="0"/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664"/>
              </a:buClr>
              <a:buSzPts val="2250"/>
              <a:buAutoNum type="arabicParenR" startAt="2"/>
            </a:pPr>
            <a:endParaRPr lang="en-US" sz="2250" b="1" dirty="0"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t="18347" b="10853"/>
          <a:stretch/>
        </p:blipFill>
        <p:spPr>
          <a:xfrm>
            <a:off x="7332133" y="3970243"/>
            <a:ext cx="4859867" cy="231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p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01707F-6B3D-1F47-8AB0-4146C78342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697" r="12437" b="16661"/>
          <a:stretch/>
        </p:blipFill>
        <p:spPr>
          <a:xfrm>
            <a:off x="7332133" y="1082353"/>
            <a:ext cx="4859867" cy="288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15583"/>
      </p:ext>
    </p:extLst>
  </p:cSld>
  <p:clrMapOvr>
    <a:masterClrMapping/>
  </p:clrMapOvr>
</p:sld>
</file>

<file path=ppt/theme/theme1.xml><?xml version="1.0" encoding="utf-8"?>
<a:theme xmlns:a="http://schemas.openxmlformats.org/drawingml/2006/main" name="ELA slaidipõh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561</Words>
  <Application>Microsoft Macintosh PowerPoint</Application>
  <PresentationFormat>Custom</PresentationFormat>
  <Paragraphs>79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ELA slaidipõhi</vt:lpstr>
      <vt:lpstr>Estonian Aviation Academy 2019 China - Estonia Cooperation Conference  Capacity of the aviation training in Estonia</vt:lpstr>
      <vt:lpstr>Facts and Figures</vt:lpstr>
      <vt:lpstr>Aircraft Piloting</vt:lpstr>
      <vt:lpstr>Aviation Maintenance Training </vt:lpstr>
      <vt:lpstr>Air Traffic Services</vt:lpstr>
      <vt:lpstr>Communication and Navigation Systems</vt:lpstr>
      <vt:lpstr>Aviation Management</vt:lpstr>
      <vt:lpstr>Cooperation proposal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Estonian Aviation Academy 2019 China - Estonia Cooperation Conference  Capacity of the aviation training in Estonia</dc:title>
  <cp:lastModifiedBy>Kristiina Liimand</cp:lastModifiedBy>
  <cp:revision>3</cp:revision>
  <dcterms:created xsi:type="dcterms:W3CDTF">2019-03-19T21:19:20Z</dcterms:created>
  <dcterms:modified xsi:type="dcterms:W3CDTF">2019-03-19T21:19:47Z</dcterms:modified>
</cp:coreProperties>
</file>