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45" r:id="rId2"/>
    <p:sldId id="426" r:id="rId3"/>
    <p:sldId id="474" r:id="rId4"/>
    <p:sldId id="417" r:id="rId5"/>
    <p:sldId id="418" r:id="rId6"/>
    <p:sldId id="465" r:id="rId7"/>
    <p:sldId id="466" r:id="rId8"/>
    <p:sldId id="464" r:id="rId9"/>
    <p:sldId id="467" r:id="rId10"/>
    <p:sldId id="468" r:id="rId11"/>
    <p:sldId id="459" r:id="rId12"/>
    <p:sldId id="463" r:id="rId13"/>
    <p:sldId id="471" r:id="rId14"/>
    <p:sldId id="470" r:id="rId15"/>
    <p:sldId id="472" r:id="rId16"/>
    <p:sldId id="473" r:id="rId17"/>
    <p:sldId id="444" r:id="rId18"/>
  </p:sldIdLst>
  <p:sldSz cx="24384000" cy="13716000"/>
  <p:notesSz cx="6797675" cy="9926638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Vita" initials="NV" lastIdx="1" clrIdx="0">
    <p:extLst>
      <p:ext uri="{19B8F6BF-5375-455C-9EA6-DF929625EA0E}">
        <p15:presenceInfo xmlns:p15="http://schemas.microsoft.com/office/powerpoint/2012/main" userId="b9b13cf242a928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600"/>
    <a:srgbClr val="FF7861"/>
    <a:srgbClr val="33383C"/>
    <a:srgbClr val="00BAF7"/>
    <a:srgbClr val="FFC000"/>
    <a:srgbClr val="D21E00"/>
    <a:srgbClr val="A37E54"/>
    <a:srgbClr val="F8DB99"/>
    <a:srgbClr val="E1B473"/>
    <a:srgbClr val="FFB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91" autoAdjust="0"/>
    <p:restoredTop sz="94660"/>
  </p:normalViewPr>
  <p:slideViewPr>
    <p:cSldViewPr>
      <p:cViewPr varScale="1">
        <p:scale>
          <a:sx n="36" d="100"/>
          <a:sy n="36" d="100"/>
        </p:scale>
        <p:origin x="24" y="29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420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1A49-8522-435E-90D1-6D3B6646FEA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4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951F1A49-8522-435E-90D1-6D3B6646FEA3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6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de Solid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-27914" y="-10067"/>
            <a:ext cx="11726017" cy="13736135"/>
          </a:xfrm>
          <a:prstGeom prst="rect">
            <a:avLst/>
          </a:prstGeom>
          <a:solidFill>
            <a:srgbClr val="434F5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grpSp>
        <p:nvGrpSpPr>
          <p:cNvPr id="197" name="Group 197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192" name="Group 192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198" name="Shape 198"/>
          <p:cNvSpPr/>
          <p:nvPr/>
        </p:nvSpPr>
        <p:spPr>
          <a:xfrm>
            <a:off x="23093832" y="13106400"/>
            <a:ext cx="258850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normAutofit/>
          </a:bodyPr>
          <a:lstStyle>
            <a:lvl1pPr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￼</a:t>
            </a:r>
          </a:p>
        </p:txBody>
      </p:sp>
      <p:grpSp>
        <p:nvGrpSpPr>
          <p:cNvPr id="201" name="Group 201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99" name="Shape 199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04" name="Group 204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202" name="Shape 202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sp>
        <p:nvSpPr>
          <p:cNvPr id="205" name="Shape 205"/>
          <p:cNvSpPr>
            <a:spLocks noGrp="1"/>
          </p:cNvSpPr>
          <p:nvPr>
            <p:ph type="sldNum" sz="quarter" idx="2"/>
          </p:nvPr>
        </p:nvSpPr>
        <p:spPr>
          <a:xfrm>
            <a:off x="23037351" y="13233400"/>
            <a:ext cx="37181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12830"/>
                </a:solidFill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" name="Table 230"/>
          <p:cNvGraphicFramePr/>
          <p:nvPr/>
        </p:nvGraphicFramePr>
        <p:xfrm>
          <a:off x="3048000" y="3180236"/>
          <a:ext cx="18450196" cy="863222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461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9136"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3600">
                          <a:sym typeface="Helvetic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1" name="Shape 231"/>
          <p:cNvSpPr/>
          <p:nvPr/>
        </p:nvSpPr>
        <p:spPr>
          <a:xfrm>
            <a:off x="1985943" y="359363"/>
            <a:ext cx="20412114" cy="148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9000" b="1">
                <a:solidFill>
                  <a:srgbClr val="F3854C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F3854C"/>
                </a:solidFill>
              </a:rPr>
              <a:t>Title Text</a:t>
            </a:r>
          </a:p>
        </p:txBody>
      </p:sp>
      <p:sp>
        <p:nvSpPr>
          <p:cNvPr id="232" name="Shape 232"/>
          <p:cNvSpPr/>
          <p:nvPr/>
        </p:nvSpPr>
        <p:spPr>
          <a:xfrm>
            <a:off x="3820795" y="1646127"/>
            <a:ext cx="1674241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2pPr>
            <a:lvl3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3pPr>
            <a:lvl4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4pPr>
            <a:lvl5pPr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233" name="Shape 233"/>
          <p:cNvSpPr/>
          <p:nvPr/>
        </p:nvSpPr>
        <p:spPr>
          <a:xfrm>
            <a:off x="22946659" y="13081000"/>
            <a:ext cx="553195" cy="406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/>
          <a:p>
            <a:pPr lvl="0">
              <a:defRPr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grpSp>
        <p:nvGrpSpPr>
          <p:cNvPr id="236" name="Group 236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234" name="Shape 234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39" name="Group 239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237" name="Shape 237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242" name="Group 242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240" name="Shape 240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246" name="Group 246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65401" y="2092685"/>
            <a:ext cx="14918098" cy="2940050"/>
          </a:xfrm>
        </p:spPr>
        <p:txBody>
          <a:bodyPr>
            <a:normAutofit/>
          </a:bodyPr>
          <a:lstStyle>
            <a:lvl1pPr algn="r">
              <a:defRPr sz="12000">
                <a:solidFill>
                  <a:schemeClr val="tx1"/>
                </a:solidFill>
                <a:latin typeface="Raleway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042" y="12712701"/>
            <a:ext cx="5690979" cy="730250"/>
          </a:xfrm>
          <a:prstGeom prst="rect">
            <a:avLst/>
          </a:prstGeom>
        </p:spPr>
        <p:txBody>
          <a:bodyPr/>
          <a:lstStyle/>
          <a:p>
            <a:fld id="{69CDAB8F-52B9-4522-A961-9D0E009BCFD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765" y="12712701"/>
            <a:ext cx="77184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3979" y="12712701"/>
            <a:ext cx="5690979" cy="730250"/>
          </a:xfrm>
          <a:prstGeom prst="rect">
            <a:avLst/>
          </a:prstGeom>
        </p:spPr>
        <p:txBody>
          <a:bodyPr/>
          <a:lstStyle/>
          <a:p>
            <a:fld id="{C7929045-FF96-46A9-A2C3-97099E87F808}" type="slidenum">
              <a:rPr lang="en-US" smtClean="0"/>
              <a:t>‹N›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269404" y="5241927"/>
            <a:ext cx="9032997" cy="6289674"/>
          </a:xfrm>
        </p:spPr>
        <p:txBody>
          <a:bodyPr>
            <a:normAutofit/>
          </a:bodyPr>
          <a:lstStyle>
            <a:lvl1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>
              <a:defRPr sz="24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1947919" y="5222876"/>
            <a:ext cx="10885430" cy="6308724"/>
          </a:xfrm>
        </p:spPr>
        <p:txBody>
          <a:bodyPr>
            <a:normAutofit/>
          </a:bodyPr>
          <a:lstStyle>
            <a:lvl1pPr>
              <a:defRPr sz="32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30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0154" y="4260851"/>
            <a:ext cx="20723693" cy="2940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Hello </a:t>
            </a:r>
            <a:r>
              <a:rPr lang="en-US" dirty="0" err="1"/>
              <a:t>moto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124" y="7772400"/>
            <a:ext cx="17069753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042" y="12712701"/>
            <a:ext cx="5690979" cy="730250"/>
          </a:xfrm>
          <a:prstGeom prst="rect">
            <a:avLst/>
          </a:prstGeom>
        </p:spPr>
        <p:txBody>
          <a:bodyPr/>
          <a:lstStyle/>
          <a:p>
            <a:fld id="{69CDAB8F-52B9-4522-A961-9D0E009BCFD1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765" y="12712701"/>
            <a:ext cx="7718471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3979" y="12712701"/>
            <a:ext cx="5690979" cy="73025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7929045-FF96-46A9-A2C3-97099E87F80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Footer (Light Version)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1985943" y="359364"/>
            <a:ext cx="20412114" cy="1483956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1985944" y="1646129"/>
            <a:ext cx="16742409" cy="1587502"/>
          </a:xfrm>
          <a:prstGeom prst="rect">
            <a:avLst/>
          </a:prstGeom>
        </p:spPr>
        <p:txBody>
          <a:bodyPr/>
          <a:lstStyle>
            <a:lvl1pPr algn="l"/>
            <a:lvl2pPr algn="l"/>
            <a:lvl3pPr algn="l"/>
            <a:lvl4pPr algn="l"/>
            <a:lvl5pPr algn="l"/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grpSp>
        <p:nvGrpSpPr>
          <p:cNvPr id="175" name="Group 175">
            <a:hlinkClick r:id="" action="ppaction://hlinkshowjump?jump=previousslide"/>
          </p:cNvPr>
          <p:cNvGrpSpPr/>
          <p:nvPr/>
        </p:nvGrpSpPr>
        <p:grpSpPr>
          <a:xfrm>
            <a:off x="22636504" y="13150440"/>
            <a:ext cx="292919" cy="292920"/>
            <a:chOff x="0" y="0"/>
            <a:chExt cx="292918" cy="292918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/>
            </a:p>
          </p:txBody>
        </p:sp>
        <p:sp>
          <p:nvSpPr>
            <p:cNvPr id="174" name="Shape 174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/>
            </a:p>
          </p:txBody>
        </p:sp>
      </p:grpSp>
      <p:grpSp>
        <p:nvGrpSpPr>
          <p:cNvPr id="178" name="Group 178">
            <a:hlinkClick r:id="" action="ppaction://hlinkshowjump?jump=nextslide"/>
          </p:cNvPr>
          <p:cNvGrpSpPr/>
          <p:nvPr/>
        </p:nvGrpSpPr>
        <p:grpSpPr>
          <a:xfrm flipH="1">
            <a:off x="23487403" y="13150440"/>
            <a:ext cx="292919" cy="292920"/>
            <a:chOff x="0" y="0"/>
            <a:chExt cx="292918" cy="292918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/>
              </a:pPr>
              <a:endParaRPr sz="3200"/>
            </a:p>
          </p:txBody>
        </p:sp>
      </p:grpSp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23037350" y="13157200"/>
            <a:ext cx="371812" cy="406400"/>
          </a:xfrm>
          <a:prstGeom prst="rect">
            <a:avLst/>
          </a:prstGeom>
        </p:spPr>
        <p:txBody>
          <a:bodyPr lIns="45647" tIns="22823" rIns="45647" bIns="22823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grpSp>
        <p:nvGrpSpPr>
          <p:cNvPr id="187" name="Group 187"/>
          <p:cNvGrpSpPr/>
          <p:nvPr/>
        </p:nvGrpSpPr>
        <p:grpSpPr>
          <a:xfrm>
            <a:off x="550020" y="13158590"/>
            <a:ext cx="1739822" cy="397312"/>
            <a:chOff x="0" y="0"/>
            <a:chExt cx="1739821" cy="397311"/>
          </a:xfrm>
        </p:grpSpPr>
        <p:grpSp>
          <p:nvGrpSpPr>
            <p:cNvPr id="182" name="Group 182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6468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6468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183" name="Shape 183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1A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6468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6468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1A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6468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2770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2" name="Shape 2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" name="Shape 3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5" name="Shape 5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1A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6" name="Shape 6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1A21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985943" y="342255"/>
            <a:ext cx="20412115" cy="1483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000" b="1">
                <a:solidFill>
                  <a:srgbClr val="212830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3820795" y="1646127"/>
            <a:ext cx="1674241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23037351" y="13157200"/>
            <a:ext cx="371811" cy="4064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normAutofit/>
          </a:bodyPr>
          <a:lstStyle>
            <a:lvl1pPr>
              <a:defRPr sz="1800"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lvl="0"/>
            <a:fld id="{86CB4B4D-7CA3-9044-876B-883B54F8677D}" type="slidenum">
              <a:t>‹N›</a:t>
            </a:fld>
            <a:endParaRPr/>
          </a:p>
        </p:txBody>
      </p:sp>
      <p:grpSp>
        <p:nvGrpSpPr>
          <p:cNvPr id="15" name="Group 15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13" name="Shape 13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  <p:grpSp>
        <p:nvGrpSpPr>
          <p:cNvPr id="18" name="Group 18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292919" cy="292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222B3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22B3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ransition spd="med"/>
  <p:txStyles>
    <p:titleStyle>
      <a:lvl1pPr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1pPr>
      <a:lvl2pPr indent="2286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2pPr>
      <a:lvl3pPr indent="4572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3pPr>
      <a:lvl4pPr indent="6858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4pPr>
      <a:lvl5pPr indent="9144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5pPr>
      <a:lvl6pPr indent="11430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6pPr>
      <a:lvl7pPr indent="13716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7pPr>
      <a:lvl8pPr indent="16002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8pPr>
      <a:lvl9pPr indent="1828800" algn="ctr" defTabSz="825500">
        <a:defRPr sz="9000" b="1">
          <a:solidFill>
            <a:srgbClr val="212830"/>
          </a:solidFill>
          <a:latin typeface="BebasNeueBold"/>
          <a:ea typeface="BebasNeueBold"/>
          <a:cs typeface="BebasNeueBold"/>
          <a:sym typeface="BebasNeueBold"/>
        </a:defRPr>
      </a:lvl9pPr>
    </p:titleStyle>
    <p:bodyStyle>
      <a:lvl1pPr algn="ctr" defTabSz="825500">
        <a:defRPr sz="1600">
          <a:latin typeface="Roboto Light"/>
          <a:ea typeface="Roboto Light"/>
          <a:cs typeface="Roboto Light"/>
          <a:sym typeface="Roboto Light"/>
        </a:defRPr>
      </a:lvl1pPr>
      <a:lvl2pPr indent="228600" algn="ctr" defTabSz="825500">
        <a:defRPr sz="1600">
          <a:latin typeface="Roboto Light"/>
          <a:ea typeface="Roboto Light"/>
          <a:cs typeface="Roboto Light"/>
          <a:sym typeface="Roboto Light"/>
        </a:defRPr>
      </a:lvl2pPr>
      <a:lvl3pPr indent="457200" algn="ctr" defTabSz="825500">
        <a:defRPr sz="1600">
          <a:latin typeface="Roboto Light"/>
          <a:ea typeface="Roboto Light"/>
          <a:cs typeface="Roboto Light"/>
          <a:sym typeface="Roboto Light"/>
        </a:defRPr>
      </a:lvl3pPr>
      <a:lvl4pPr indent="685800" algn="ctr" defTabSz="825500">
        <a:defRPr sz="1600">
          <a:latin typeface="Roboto Light"/>
          <a:ea typeface="Roboto Light"/>
          <a:cs typeface="Roboto Light"/>
          <a:sym typeface="Roboto Light"/>
        </a:defRPr>
      </a:lvl4pPr>
      <a:lvl5pPr indent="914400" algn="ctr" defTabSz="825500">
        <a:defRPr sz="1600">
          <a:latin typeface="Roboto Light"/>
          <a:ea typeface="Roboto Light"/>
          <a:cs typeface="Roboto Light"/>
          <a:sym typeface="Roboto Light"/>
        </a:defRPr>
      </a:lvl5pPr>
      <a:lvl6pPr indent="1143000" algn="ctr" defTabSz="825500">
        <a:defRPr sz="1600">
          <a:latin typeface="Roboto Light"/>
          <a:ea typeface="Roboto Light"/>
          <a:cs typeface="Roboto Light"/>
          <a:sym typeface="Roboto Light"/>
        </a:defRPr>
      </a:lvl6pPr>
      <a:lvl7pPr indent="1371600" algn="ctr" defTabSz="825500">
        <a:defRPr sz="1600">
          <a:latin typeface="Roboto Light"/>
          <a:ea typeface="Roboto Light"/>
          <a:cs typeface="Roboto Light"/>
          <a:sym typeface="Roboto Light"/>
        </a:defRPr>
      </a:lvl7pPr>
      <a:lvl8pPr indent="1600200" algn="ctr" defTabSz="825500">
        <a:defRPr sz="1600">
          <a:latin typeface="Roboto Light"/>
          <a:ea typeface="Roboto Light"/>
          <a:cs typeface="Roboto Light"/>
          <a:sym typeface="Roboto Light"/>
        </a:defRPr>
      </a:lvl8pPr>
      <a:lvl9pPr indent="1828800" algn="ctr" defTabSz="825500">
        <a:defRPr sz="1600">
          <a:latin typeface="Roboto Light"/>
          <a:ea typeface="Roboto Light"/>
          <a:cs typeface="Roboto Light"/>
          <a:sym typeface="Roboto Light"/>
        </a:defRPr>
      </a:lvl9pPr>
    </p:bodyStyle>
    <p:otherStyle>
      <a:lvl1pPr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1pPr>
      <a:lvl2pPr indent="2286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2pPr>
      <a:lvl3pPr indent="4572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3pPr>
      <a:lvl4pPr indent="6858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4pPr>
      <a:lvl5pPr indent="9144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5pPr>
      <a:lvl6pPr indent="11430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6pPr>
      <a:lvl7pPr indent="13716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7pPr>
      <a:lvl8pPr indent="16002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8pPr>
      <a:lvl9pPr indent="1828800" algn="ctr" defTabSz="825500">
        <a:defRPr>
          <a:solidFill>
            <a:schemeClr val="tx1"/>
          </a:solidFill>
          <a:latin typeface="+mn-lt"/>
          <a:ea typeface="+mn-ea"/>
          <a:cs typeface="+mn-cs"/>
          <a:sym typeface="Robo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7230162" y="10800000"/>
            <a:ext cx="3600000" cy="29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cxnSp>
        <p:nvCxnSpPr>
          <p:cNvPr id="38" name="Connettore 1 37"/>
          <p:cNvCxnSpPr/>
          <p:nvPr/>
        </p:nvCxnSpPr>
        <p:spPr>
          <a:xfrm>
            <a:off x="10576594" y="3115734"/>
            <a:ext cx="0" cy="73152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logo-gal-per-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54832"/>
            <a:ext cx="7782376" cy="389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1201400" y="2753274"/>
            <a:ext cx="124206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200" b="1" dirty="0">
                <a:solidFill>
                  <a:srgbClr val="343E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ebasNeueRegular"/>
                <a:cs typeface="Arial" panose="020B0604020202020204" pitchFamily="34" charset="0"/>
              </a:rPr>
              <a:t>AIR TRAFFIC AND LOGISTICS DEVELOPMENT BETWEEN THE EU RURAL AREAS AND CHINA</a:t>
            </a:r>
          </a:p>
          <a:p>
            <a:pPr algn="l"/>
            <a:endParaRPr lang="en-US" sz="5400" dirty="0">
              <a:solidFill>
                <a:schemeClr val="accent2"/>
              </a:solidFill>
              <a:latin typeface="Century Gothic" panose="020B0502020202020204" pitchFamily="34" charset="0"/>
              <a:ea typeface="BebasNeueRegular"/>
              <a:cs typeface="Arial" panose="020B0604020202020204" pitchFamily="34" charset="0"/>
            </a:endParaRPr>
          </a:p>
          <a:p>
            <a:pPr algn="l"/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ebasNeueRegular"/>
                <a:cs typeface="Arial" panose="020B0604020202020204" pitchFamily="34" charset="0"/>
              </a:rPr>
              <a:t>Kick Off meeting – </a:t>
            </a:r>
            <a:r>
              <a:rPr lang="en-US" sz="5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ebasNeueRegular"/>
                <a:cs typeface="Arial" panose="020B0604020202020204" pitchFamily="34" charset="0"/>
              </a:rPr>
              <a:t>Seinajoki</a:t>
            </a:r>
            <a:r>
              <a:rPr lang="en-US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BebasNeueRegular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en-US" sz="4000" dirty="0">
                <a:solidFill>
                  <a:schemeClr val="accent2"/>
                </a:solidFill>
                <a:latin typeface="Century Gothic" panose="020B0502020202020204" pitchFamily="34" charset="0"/>
                <a:ea typeface="BebasNeueRegular"/>
                <a:cs typeface="Arial" panose="020B0604020202020204" pitchFamily="34" charset="0"/>
              </a:rPr>
              <a:t>5-6 February 2020</a:t>
            </a:r>
            <a:endParaRPr lang="it-IT" sz="5400" dirty="0">
              <a:solidFill>
                <a:schemeClr val="accent2"/>
              </a:solidFill>
              <a:latin typeface="Century Gothic" panose="020B0502020202020204" pitchFamily="34" charset="0"/>
              <a:ea typeface="BebasNeueRegular"/>
              <a:cs typeface="Arial" panose="020B0604020202020204" pitchFamily="34" charset="0"/>
            </a:endParaRPr>
          </a:p>
        </p:txBody>
      </p:sp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27" name="Immagine 26"/>
          <p:cNvPicPr/>
          <p:nvPr/>
        </p:nvPicPr>
        <p:blipFill rotWithShape="1">
          <a:blip r:embed="rId3"/>
          <a:srcRect l="71059" t="66814" r="3839" b="16380"/>
          <a:stretch/>
        </p:blipFill>
        <p:spPr bwMode="auto">
          <a:xfrm>
            <a:off x="8001000" y="10863748"/>
            <a:ext cx="10365060" cy="228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53" y="11330392"/>
            <a:ext cx="2356666" cy="1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124028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417233"/>
            <a:ext cx="21294491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1 - BUILDING THE TEAM AND DRAFTING THE SPECIFICATION OF FEASIBILITY STUDY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252240E-E36D-4C85-9B84-FB186645D0BA}"/>
              </a:ext>
            </a:extLst>
          </p:cNvPr>
          <p:cNvSpPr txBox="1"/>
          <p:nvPr/>
        </p:nvSpPr>
        <p:spPr>
          <a:xfrm>
            <a:off x="1260708" y="3609595"/>
            <a:ext cx="2113589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baseline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BUILDING</a:t>
            </a: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 THE </a:t>
            </a: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89C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ITALIAN</a:t>
            </a: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 NETWORK (to be </a:t>
            </a:r>
            <a:r>
              <a:rPr kumimoji="0" lang="it-IT" sz="5000" b="1" i="0" u="none" strike="noStrike" cap="none" spc="0" normalizeH="0" dirty="0" err="1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established</a:t>
            </a: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) 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056268" y="4889597"/>
            <a:ext cx="4718773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</a:p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FEASIBILITY STUDY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3" y="6584174"/>
            <a:ext cx="2857500" cy="2047875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31134" r="12365" b="33151"/>
          <a:stretch/>
        </p:blipFill>
        <p:spPr>
          <a:xfrm>
            <a:off x="3021729" y="6705600"/>
            <a:ext cx="3218591" cy="15182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59" y="8838916"/>
            <a:ext cx="1886328" cy="1634818"/>
          </a:xfrm>
          <a:prstGeom prst="rect">
            <a:avLst/>
          </a:prstGeom>
        </p:spPr>
      </p:pic>
      <p:sp>
        <p:nvSpPr>
          <p:cNvPr id="3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6705600" y="4858941"/>
            <a:ext cx="4718773" cy="184665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WP3</a:t>
            </a:r>
          </a:p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EU-China aviation training consortium 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36" y="6995817"/>
            <a:ext cx="2857500" cy="20478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36" y="9039225"/>
            <a:ext cx="2400300" cy="1704975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22" y="10982950"/>
            <a:ext cx="1886328" cy="163481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94" y="8395667"/>
            <a:ext cx="1587643" cy="2078067"/>
          </a:xfrm>
          <a:prstGeom prst="rect">
            <a:avLst/>
          </a:prstGeom>
        </p:spPr>
      </p:pic>
      <p:sp>
        <p:nvSpPr>
          <p:cNvPr id="35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575812" y="4941094"/>
            <a:ext cx="4718773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WP4</a:t>
            </a:r>
          </a:p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Business platforms</a:t>
            </a: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53" y="6756038"/>
            <a:ext cx="2857500" cy="2047875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31134" r="12365" b="33151"/>
          <a:stretch/>
        </p:blipFill>
        <p:spPr>
          <a:xfrm>
            <a:off x="14231209" y="6877464"/>
            <a:ext cx="3218591" cy="15182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4" r="-3197" b="34218"/>
          <a:stretch/>
        </p:blipFill>
        <p:spPr>
          <a:xfrm>
            <a:off x="12014503" y="8826499"/>
            <a:ext cx="5657970" cy="9144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602" y="9653788"/>
            <a:ext cx="4789983" cy="181598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014503" y="11437616"/>
            <a:ext cx="516787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LOCAL BUSINESS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SUPPORT</a:t>
            </a:r>
            <a:r>
              <a:rPr kumimoji="0" lang="it-IT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ORGANIZATIONS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8696771" y="4941094"/>
            <a:ext cx="4718773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WP5</a:t>
            </a:r>
          </a:p>
          <a:p>
            <a:pPr algn="ctr"/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Rural tourism</a:t>
            </a:r>
          </a:p>
        </p:txBody>
      </p:sp>
      <p:pic>
        <p:nvPicPr>
          <p:cNvPr id="46" name="Immagin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252" y="6756038"/>
            <a:ext cx="2857500" cy="20478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611" y="8965601"/>
            <a:ext cx="1990628" cy="1415114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658" y="6688063"/>
            <a:ext cx="1449310" cy="1897003"/>
          </a:xfrm>
          <a:prstGeom prst="rect">
            <a:avLst/>
          </a:prstGeom>
        </p:spPr>
      </p:pic>
      <p:sp>
        <p:nvSpPr>
          <p:cNvPr id="49" name="CasellaDiTesto 48"/>
          <p:cNvSpPr txBox="1"/>
          <p:nvPr/>
        </p:nvSpPr>
        <p:spPr>
          <a:xfrm>
            <a:off x="19940415" y="9653788"/>
            <a:ext cx="516787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OTHER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MUNICIPALITIES</a:t>
            </a:r>
          </a:p>
        </p:txBody>
      </p:sp>
    </p:spTree>
    <p:extLst>
      <p:ext uri="{BB962C8B-B14F-4D97-AF65-F5344CB8AC3E}">
        <p14:creationId xmlns:p14="http://schemas.microsoft.com/office/powerpoint/2010/main" val="41116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  <p:bldP spid="9" grpId="0"/>
      <p:bldP spid="45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124028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417233"/>
            <a:ext cx="21294491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1 - BUILDING THE TEAM AND DRAFTING THE SPECIFICATION OF FEASIBILITY STUDY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1BC39C5-D536-4774-A588-728727346FCE}"/>
              </a:ext>
            </a:extLst>
          </p:cNvPr>
          <p:cNvSpPr txBox="1"/>
          <p:nvPr/>
        </p:nvSpPr>
        <p:spPr>
          <a:xfrm>
            <a:off x="990600" y="3901750"/>
            <a:ext cx="21779965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b="1" dirty="0"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DRAFTING THE SPECIFICATIONS OF THE FEASIBILITY STUDY</a:t>
            </a: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38748" y="5263204"/>
            <a:ext cx="198496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Century Gothic" panose="020B0502020202020204" pitchFamily="34" charset="0"/>
              </a:rPr>
              <a:t>Hiring/involving the aviation experts for carrying out the feasibility study</a:t>
            </a:r>
          </a:p>
          <a:p>
            <a:pPr marL="711200" algn="l"/>
            <a:r>
              <a:rPr lang="en-US" sz="3200" dirty="0">
                <a:latin typeface="Century Gothic" panose="020B0502020202020204" pitchFamily="34" charset="0"/>
              </a:rPr>
              <a:t>Market research in progress. Contract(s) expected in </a:t>
            </a:r>
            <a:r>
              <a:rPr lang="en-US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March 2020</a:t>
            </a:r>
            <a:endParaRPr lang="it-IT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638748" y="7296537"/>
            <a:ext cx="19849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sz="3600" b="1" dirty="0">
                <a:latin typeface="Century Gothic" panose="020B0502020202020204" pitchFamily="34" charset="0"/>
              </a:rPr>
              <a:t>Making a preliminary mapping of the characteristics of project partners, including ownership and management structures of the airports 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Capturing needs, barriers and opportunities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Comparing information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Addressing the development of the feasibility study</a:t>
            </a:r>
          </a:p>
          <a:p>
            <a:pPr algn="l"/>
            <a:r>
              <a:rPr lang="it-IT" sz="3200" dirty="0">
                <a:latin typeface="Century Gothic" panose="020B0502020202020204" pitchFamily="34" charset="0"/>
              </a:rPr>
              <a:t>	By </a:t>
            </a:r>
            <a:r>
              <a:rPr lang="it-IT" sz="32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June</a:t>
            </a:r>
            <a:r>
              <a:rPr lang="it-IT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4877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65760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331902"/>
            <a:ext cx="21135896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2 - CARRYING OUT FEASIBILITY STUDY OF THE AIRPORT NETWORK OPERATIONS AND ROUTES, INPUT FOR STRATEGIC PLANS AND GREEN INNOVATIONS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52240E-E36D-4C85-9B84-FB186645D0BA}"/>
              </a:ext>
            </a:extLst>
          </p:cNvPr>
          <p:cNvSpPr txBox="1"/>
          <p:nvPr/>
        </p:nvSpPr>
        <p:spPr>
          <a:xfrm>
            <a:off x="3415655" y="3913272"/>
            <a:ext cx="1776794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DEVELOPMENT OF THE FEASIBILITY STUDY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638748" y="5263204"/>
            <a:ext cx="198496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b="1" dirty="0">
                <a:latin typeface="Century Gothic" panose="020B0502020202020204" pitchFamily="34" charset="0"/>
              </a:rPr>
              <a:t>Investigation on potential passengers and airlines (in the airport network)</a:t>
            </a:r>
          </a:p>
          <a:p>
            <a:pPr marL="11684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Research activities and data acquisition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05000" y="7372252"/>
            <a:ext cx="18897600" cy="13336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Activity to be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implemented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at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local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level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by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using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a common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methodology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in the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project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countries</a:t>
            </a:r>
            <a:endParaRPr lang="it-IT" sz="4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1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65760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331902"/>
            <a:ext cx="21135896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2 - CARRYING OUT FEASIBILITY STUDY OF THE AIRPORT NETWORK OPERATIONS AND ROUTES, INPUT FOR STRATEGIC PLANS AND GREEN INNOVATIONS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52240E-E36D-4C85-9B84-FB186645D0BA}"/>
              </a:ext>
            </a:extLst>
          </p:cNvPr>
          <p:cNvSpPr txBox="1"/>
          <p:nvPr/>
        </p:nvSpPr>
        <p:spPr>
          <a:xfrm>
            <a:off x="3415655" y="3913272"/>
            <a:ext cx="1776794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DEVELOPMENT OF THE FEASIBILITY STUDY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600200" y="5237356"/>
            <a:ext cx="19849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2"/>
            </a:pPr>
            <a:r>
              <a:rPr lang="en-US" sz="3600" b="1" dirty="0">
                <a:latin typeface="Century Gothic" panose="020B0502020202020204" pitchFamily="34" charset="0"/>
              </a:rPr>
              <a:t>Input collection for </a:t>
            </a:r>
            <a:r>
              <a:rPr lang="en-US" sz="36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long-term strategic plans </a:t>
            </a:r>
            <a:r>
              <a:rPr lang="en-US" sz="3600" b="1" dirty="0">
                <a:latin typeface="Century Gothic" panose="020B0502020202020204" pitchFamily="34" charset="0"/>
              </a:rPr>
              <a:t>and the development visions of partner airports and regional / national authorities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Meetings and workshops with partner airports and regional / national authorities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3"/>
                </a:solidFill>
                <a:latin typeface="Century Gothic" panose="020B0502020202020204" pitchFamily="34" charset="0"/>
              </a:rPr>
              <a:t>Connection with WP3 (testing robotics and </a:t>
            </a:r>
            <a:r>
              <a:rPr lang="en-US" sz="32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automisation</a:t>
            </a:r>
            <a:r>
              <a:rPr lang="en-US" sz="3200" dirty="0">
                <a:solidFill>
                  <a:schemeClr val="accent3"/>
                </a:solidFill>
                <a:latin typeface="Century Gothic" panose="020B0502020202020204" pitchFamily="34" charset="0"/>
              </a:rPr>
              <a:t>)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3"/>
                </a:solidFill>
                <a:latin typeface="Century Gothic" panose="020B0502020202020204" pitchFamily="34" charset="0"/>
              </a:rPr>
              <a:t>Connection with WP5 (rural tourism)</a:t>
            </a:r>
          </a:p>
          <a:p>
            <a:pPr algn="l"/>
            <a:r>
              <a:rPr lang="it-IT" sz="3200" dirty="0">
                <a:latin typeface="Century Gothic" panose="020B0502020202020204" pitchFamily="34" charset="0"/>
              </a:rPr>
              <a:t>	By </a:t>
            </a:r>
            <a:r>
              <a:rPr lang="it-IT" sz="3200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June</a:t>
            </a:r>
            <a:r>
              <a:rPr lang="it-IT" sz="32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2020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2014897" y="8912158"/>
            <a:ext cx="18897600" cy="13336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Activity to be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implemented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at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local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level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by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using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a common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methodology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in the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project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countries</a:t>
            </a:r>
            <a:endParaRPr lang="it-IT" sz="4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65760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331902"/>
            <a:ext cx="21135896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2 - CARRYING OUT FEASIBILITY STUDY OF THE AIRPORT NETWORK OPERATIONS AND ROUTES, INPUT FOR STRATEGIC PLANS AND GREEN INNOVATIONS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52240E-E36D-4C85-9B84-FB186645D0BA}"/>
              </a:ext>
            </a:extLst>
          </p:cNvPr>
          <p:cNvSpPr txBox="1"/>
          <p:nvPr/>
        </p:nvSpPr>
        <p:spPr>
          <a:xfrm>
            <a:off x="3415655" y="3913272"/>
            <a:ext cx="1776794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DEVELOPMENT OF THE FEASIBILITY STUDY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638748" y="5263204"/>
            <a:ext cx="198496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3"/>
            </a:pPr>
            <a:r>
              <a:rPr lang="en-US" sz="3600" b="1" dirty="0">
                <a:latin typeface="Century Gothic" panose="020B0502020202020204" pitchFamily="34" charset="0"/>
              </a:rPr>
              <a:t>Potential of cargo in a radius of app. 100-150 km around the airports</a:t>
            </a:r>
          </a:p>
          <a:p>
            <a:pPr marL="11684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Supporting the cargo development</a:t>
            </a:r>
          </a:p>
          <a:p>
            <a:pPr marL="11684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Surveys to concerned enterprises with the support of the business support organizations</a:t>
            </a:r>
          </a:p>
          <a:p>
            <a:pPr marL="1168400" indent="-4572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3"/>
                </a:solidFill>
                <a:latin typeface="Century Gothic" panose="020B0502020202020204" pitchFamily="34" charset="0"/>
              </a:rPr>
              <a:t>Connection with WP4 (business platforms)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1661446" y="7890384"/>
            <a:ext cx="18897600" cy="13336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Activity to be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implemented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at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local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level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by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using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a common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methodology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in the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project</a:t>
            </a:r>
            <a:r>
              <a:rPr lang="it-IT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it-IT" sz="400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countries</a:t>
            </a:r>
            <a:endParaRPr lang="it-IT" sz="400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9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65760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331902"/>
            <a:ext cx="21135896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2 - CARRYING OUT FEASIBILITY STUDY OF THE AIRPORT NETWORK OPERATIONS AND ROUTES, INPUT FOR STRATEGIC PLANS AND GREEN INNOVATIONS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52240E-E36D-4C85-9B84-FB186645D0BA}"/>
              </a:ext>
            </a:extLst>
          </p:cNvPr>
          <p:cNvSpPr txBox="1"/>
          <p:nvPr/>
        </p:nvSpPr>
        <p:spPr>
          <a:xfrm>
            <a:off x="3415655" y="3913272"/>
            <a:ext cx="1776794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DEVELOPMENT OF THE FEASIBILITY STUDY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1676400" y="5262730"/>
            <a:ext cx="198496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4"/>
            </a:pPr>
            <a:r>
              <a:rPr lang="en-US" sz="3600" b="1" dirty="0">
                <a:latin typeface="Century Gothic" panose="020B0502020202020204" pitchFamily="34" charset="0"/>
              </a:rPr>
              <a:t>Investigation on the airport network operation, routes and investments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latin typeface="Century Gothic" panose="020B0502020202020204" pitchFamily="34" charset="0"/>
              </a:rPr>
              <a:t>Meetings and workshops with aviation players and relevant authorities in the project countries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3"/>
                </a:solidFill>
                <a:latin typeface="Century Gothic" panose="020B0502020202020204" pitchFamily="34" charset="0"/>
              </a:rPr>
              <a:t>Connection with WP3 (testing robotics and </a:t>
            </a:r>
            <a:r>
              <a:rPr lang="en-US" sz="3200" dirty="0" err="1">
                <a:solidFill>
                  <a:schemeClr val="accent3"/>
                </a:solidFill>
                <a:latin typeface="Century Gothic" panose="020B0502020202020204" pitchFamily="34" charset="0"/>
              </a:rPr>
              <a:t>automisation</a:t>
            </a:r>
            <a:r>
              <a:rPr lang="en-US" sz="3200" dirty="0">
                <a:solidFill>
                  <a:schemeClr val="accent3"/>
                </a:solidFill>
                <a:latin typeface="Century Gothic" panose="020B0502020202020204" pitchFamily="34" charset="0"/>
              </a:rPr>
              <a:t>)</a:t>
            </a:r>
          </a:p>
          <a:p>
            <a:pPr marL="1608138" indent="-439738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3"/>
                </a:solidFill>
                <a:latin typeface="Century Gothic" panose="020B0502020202020204" pitchFamily="34" charset="0"/>
              </a:rPr>
              <a:t>Connection with WP5 (rural tourism)</a:t>
            </a:r>
          </a:p>
          <a:p>
            <a:pPr algn="l"/>
            <a:r>
              <a:rPr lang="it-IT" sz="3200" dirty="0">
                <a:latin typeface="Century Gothic" panose="020B0502020202020204" pitchFamily="34" charset="0"/>
              </a:rPr>
              <a:t>	</a:t>
            </a:r>
            <a:endParaRPr lang="it-IT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1676400" y="8371273"/>
            <a:ext cx="18897600" cy="13336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000" b="0" i="0" u="none" strike="noStrike" cap="none" spc="0" normalizeH="0" baseline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Transnational</a:t>
            </a:r>
            <a:r>
              <a:rPr kumimoji="0" lang="it-IT" sz="4000" b="0" i="0" u="none" strike="noStrike" cap="none" spc="0" normalizeH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 </a:t>
            </a:r>
            <a:r>
              <a:rPr kumimoji="0" lang="it-IT" sz="4000" b="0" i="0" u="none" strike="noStrike" cap="none" spc="0" normalizeH="0" dirty="0" err="1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Century Gothic" panose="020B0502020202020204" pitchFamily="34" charset="0"/>
                <a:sym typeface="Helvetica Light"/>
              </a:rPr>
              <a:t>activity</a:t>
            </a:r>
            <a:endParaRPr kumimoji="0" lang="it-IT" sz="4000" b="0" i="0" u="none" strike="noStrike" cap="none" spc="0" normalizeH="0" dirty="0">
              <a:ln>
                <a:noFill/>
              </a:ln>
              <a:solidFill>
                <a:schemeClr val="accent6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  <a:p>
            <a:pPr algn="l" rtl="0" latinLnBrk="1" hangingPunct="0"/>
            <a:r>
              <a:rPr lang="en-US" sz="4000" dirty="0">
                <a:solidFill>
                  <a:schemeClr val="accent6"/>
                </a:solidFill>
                <a:latin typeface="Century Gothic" panose="020B0502020202020204" pitchFamily="34" charset="0"/>
              </a:rPr>
              <a:t>Chinese partners’ support is crucial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13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65760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331902"/>
            <a:ext cx="21135896" cy="123110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2 - CARRYING OUT FEASIBILITY STUDY OF THE AIRPORT NETWORK OPERATIONS AND ROUTES, INPUT FOR STRATEGIC PLANS AND GREEN INNOVATIONS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52240E-E36D-4C85-9B84-FB186645D0BA}"/>
              </a:ext>
            </a:extLst>
          </p:cNvPr>
          <p:cNvSpPr txBox="1"/>
          <p:nvPr/>
        </p:nvSpPr>
        <p:spPr>
          <a:xfrm>
            <a:off x="3415655" y="3913272"/>
            <a:ext cx="1776794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TIME SCHEDULE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349558"/>
              </p:ext>
            </p:extLst>
          </p:nvPr>
        </p:nvGraphicFramePr>
        <p:xfrm>
          <a:off x="659537" y="5084693"/>
          <a:ext cx="22962467" cy="6871474"/>
        </p:xfrm>
        <a:graphic>
          <a:graphicData uri="http://schemas.openxmlformats.org/drawingml/2006/table">
            <a:tbl>
              <a:tblPr/>
              <a:tblGrid>
                <a:gridCol w="365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53401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2646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TASK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SUB-TASK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Jan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Feb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May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Jun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Jul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Aug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Dec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Jan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Feb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Apr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May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Jun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Jul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Aug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Sep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Oct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Dec</a:t>
                      </a:r>
                      <a:endParaRPr lang="it-IT" sz="19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611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BUILDING THE TEAM AND DRAFTING THE SPECIFICATION OF FEASIBILITY STUDY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Mapping and motivating the relevant players in Italy, Estonia, Sweden and Slovenia 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1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Signing the MoU with the identified players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11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DRAFTING THE SPECIFICATIONS OF THE FEASIBILITY STUDY</a:t>
                      </a:r>
                      <a:b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Hiring the local aviation experts for carrying out the feasibility study 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1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Making a preliminary mapping of the characteristics of project partners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118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DEVELOPMENT OF THE FEASIBILITY STUDY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Investigation on potential passengers and airlines (in EU and outside)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978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Input collection for long-term strategic plans and the development visions of partner airports and regional / national authorities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61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Investigating the potential of cargo in a radius of app. 100-150 km around the airports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5611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Investigation on the airport network operation, routes and investments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●</a:t>
                      </a:r>
                    </a:p>
                  </a:txBody>
                  <a:tcPr marL="2976" marR="2976" marT="297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9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0" b="9264"/>
          <a:stretch/>
        </p:blipFill>
        <p:spPr bwMode="auto">
          <a:xfrm>
            <a:off x="7992968" y="2051230"/>
            <a:ext cx="16369848" cy="46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1184" y="2089374"/>
            <a:ext cx="8143328" cy="44873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3" name="CasellaDiTesto 2"/>
          <p:cNvSpPr txBox="1"/>
          <p:nvPr/>
        </p:nvSpPr>
        <p:spPr>
          <a:xfrm>
            <a:off x="10102210" y="7217621"/>
            <a:ext cx="5513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400" dirty="0"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CONTACTS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795451" y="8462059"/>
            <a:ext cx="15258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accent2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LAG</a:t>
            </a:r>
            <a:r>
              <a:rPr lang="it-IT" sz="2800" b="1" dirty="0">
                <a:solidFill>
                  <a:srgbClr val="B02424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La Cittadella del Sapere</a:t>
            </a:r>
          </a:p>
          <a:p>
            <a:pPr algn="ctr"/>
            <a:r>
              <a:rPr lang="it-IT" sz="2800" b="1" dirty="0">
                <a:solidFill>
                  <a:srgbClr val="00B0F0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ADDRESS</a:t>
            </a:r>
            <a:r>
              <a:rPr lang="it-IT" sz="2800" b="1" dirty="0">
                <a:solidFill>
                  <a:srgbClr val="B02424"/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it-IT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C.da Calda, Latronico (Pz) - </a:t>
            </a:r>
            <a:r>
              <a:rPr lang="it-IT" sz="2800" dirty="0" err="1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Italy</a:t>
            </a:r>
            <a:endParaRPr lang="it-IT" sz="2800" dirty="0">
              <a:solidFill>
                <a:schemeClr val="accent6">
                  <a:lumMod val="90000"/>
                  <a:lumOff val="10000"/>
                </a:schemeClr>
              </a:solidFill>
              <a:latin typeface="Century Gothic" panose="020B0502020202020204" pitchFamily="34" charset="0"/>
              <a:ea typeface="Open Sans" panose="020B0604020202020204" charset="0"/>
              <a:cs typeface="Open Sans" panose="020B0604020202020204" charset="0"/>
            </a:endParaRPr>
          </a:p>
          <a:p>
            <a:pPr algn="ctr"/>
            <a:endParaRPr lang="it-IT" sz="2800" b="1" dirty="0">
              <a:solidFill>
                <a:srgbClr val="B02424"/>
              </a:solidFill>
              <a:latin typeface="Century Gothic" panose="020B0502020202020204" pitchFamily="3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16" name="Picture 5" descr="logo-gal-per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60460"/>
            <a:ext cx="6730310" cy="336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6629400" y="9818641"/>
            <a:ext cx="12160250" cy="1301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Nicola Vita – Project Manager</a:t>
            </a: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chemeClr val="accent6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  <a:ea typeface="Open Sans" panose="020B0604020202020204" charset="0"/>
                <a:cs typeface="Open Sans" panose="020B0604020202020204" charset="0"/>
              </a:rPr>
              <a:t>vita@lacittadelladelsapere.it</a:t>
            </a:r>
          </a:p>
        </p:txBody>
      </p:sp>
      <p:sp>
        <p:nvSpPr>
          <p:cNvPr id="7" name="Rettangolo 6"/>
          <p:cNvSpPr/>
          <p:nvPr/>
        </p:nvSpPr>
        <p:spPr>
          <a:xfrm>
            <a:off x="8110937" y="2089373"/>
            <a:ext cx="91438" cy="4540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8" name="Rettangolo 7"/>
          <p:cNvSpPr/>
          <p:nvPr/>
        </p:nvSpPr>
        <p:spPr>
          <a:xfrm>
            <a:off x="30162" y="6576711"/>
            <a:ext cx="24323676" cy="1274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2" name="Rettangolo 1"/>
          <p:cNvSpPr/>
          <p:nvPr/>
        </p:nvSpPr>
        <p:spPr>
          <a:xfrm>
            <a:off x="30162" y="2029076"/>
            <a:ext cx="24323676" cy="143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35" name="Shape 416"/>
          <p:cNvSpPr/>
          <p:nvPr/>
        </p:nvSpPr>
        <p:spPr>
          <a:xfrm>
            <a:off x="-62561" y="-55070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6" name="Shape 417"/>
          <p:cNvSpPr/>
          <p:nvPr/>
        </p:nvSpPr>
        <p:spPr>
          <a:xfrm>
            <a:off x="4795451" y="-55070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7" name="Shape 419"/>
          <p:cNvSpPr/>
          <p:nvPr/>
        </p:nvSpPr>
        <p:spPr>
          <a:xfrm>
            <a:off x="14575772" y="-55070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8" name="Shape 420"/>
          <p:cNvSpPr/>
          <p:nvPr/>
        </p:nvSpPr>
        <p:spPr>
          <a:xfrm>
            <a:off x="19433783" y="-55070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9" name="Shape 418"/>
          <p:cNvSpPr/>
          <p:nvPr/>
        </p:nvSpPr>
        <p:spPr>
          <a:xfrm>
            <a:off x="9690920" y="-55070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0" name="Shape 416"/>
          <p:cNvSpPr/>
          <p:nvPr/>
        </p:nvSpPr>
        <p:spPr>
          <a:xfrm>
            <a:off x="-5360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1" name="Shape 417"/>
          <p:cNvSpPr/>
          <p:nvPr/>
        </p:nvSpPr>
        <p:spPr>
          <a:xfrm>
            <a:off x="4852652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2" name="Shape 419"/>
          <p:cNvSpPr/>
          <p:nvPr/>
        </p:nvSpPr>
        <p:spPr>
          <a:xfrm>
            <a:off x="14632973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3" name="Shape 420"/>
          <p:cNvSpPr/>
          <p:nvPr/>
        </p:nvSpPr>
        <p:spPr>
          <a:xfrm>
            <a:off x="19490984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44" name="Shape 418"/>
          <p:cNvSpPr/>
          <p:nvPr/>
        </p:nvSpPr>
        <p:spPr>
          <a:xfrm>
            <a:off x="9748121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30" name="Immagine 29"/>
          <p:cNvPicPr/>
          <p:nvPr/>
        </p:nvPicPr>
        <p:blipFill rotWithShape="1">
          <a:blip r:embed="rId5"/>
          <a:srcRect l="71059" t="66814" r="3839" b="16380"/>
          <a:stretch/>
        </p:blipFill>
        <p:spPr bwMode="auto">
          <a:xfrm>
            <a:off x="9183053" y="10984578"/>
            <a:ext cx="10365060" cy="228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937257-6D39-4029-983A-2827532688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77" b="7288"/>
          <a:stretch/>
        </p:blipFill>
        <p:spPr>
          <a:xfrm>
            <a:off x="6609866" y="11420070"/>
            <a:ext cx="2766204" cy="14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21750" y="13398501"/>
            <a:ext cx="4902980" cy="3175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5" name="Shape 417"/>
          <p:cNvSpPr/>
          <p:nvPr/>
        </p:nvSpPr>
        <p:spPr>
          <a:xfrm>
            <a:off x="4867744" y="13398501"/>
            <a:ext cx="4902980" cy="3175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9" name="Shape 416"/>
          <p:cNvSpPr/>
          <p:nvPr/>
        </p:nvSpPr>
        <p:spPr>
          <a:xfrm>
            <a:off x="14594474" y="-17485"/>
            <a:ext cx="4902980" cy="3175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0" name="Shape 417"/>
          <p:cNvSpPr/>
          <p:nvPr/>
        </p:nvSpPr>
        <p:spPr>
          <a:xfrm>
            <a:off x="19442447" y="-17486"/>
            <a:ext cx="5139426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1" name="Shape 418"/>
          <p:cNvSpPr/>
          <p:nvPr/>
        </p:nvSpPr>
        <p:spPr>
          <a:xfrm>
            <a:off x="4841096" y="-14583"/>
            <a:ext cx="4902980" cy="3175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2" name="Shape 419"/>
          <p:cNvSpPr/>
          <p:nvPr/>
        </p:nvSpPr>
        <p:spPr>
          <a:xfrm>
            <a:off x="6256" y="-14583"/>
            <a:ext cx="4902980" cy="3175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3" name="Shape 420"/>
          <p:cNvSpPr/>
          <p:nvPr/>
        </p:nvSpPr>
        <p:spPr>
          <a:xfrm>
            <a:off x="9721388" y="-13951"/>
            <a:ext cx="4902980" cy="3175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7" name="Shape 419"/>
          <p:cNvSpPr/>
          <p:nvPr/>
        </p:nvSpPr>
        <p:spPr>
          <a:xfrm>
            <a:off x="14623870" y="13398501"/>
            <a:ext cx="4902980" cy="3175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8" name="Shape 420"/>
          <p:cNvSpPr/>
          <p:nvPr/>
        </p:nvSpPr>
        <p:spPr>
          <a:xfrm>
            <a:off x="19469862" y="13398501"/>
            <a:ext cx="4902980" cy="3175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6" name="Shape 418"/>
          <p:cNvSpPr/>
          <p:nvPr/>
        </p:nvSpPr>
        <p:spPr>
          <a:xfrm>
            <a:off x="9751102" y="13398501"/>
            <a:ext cx="4902980" cy="3175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31" name="TextBox 9"/>
          <p:cNvSpPr txBox="1"/>
          <p:nvPr/>
        </p:nvSpPr>
        <p:spPr>
          <a:xfrm>
            <a:off x="-568598" y="1247891"/>
            <a:ext cx="19833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BASILICATA </a:t>
            </a:r>
            <a:r>
              <a:rPr lang="en-US" sz="9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REGION</a:t>
            </a: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TextBox 15"/>
          <p:cNvSpPr txBox="1"/>
          <p:nvPr/>
        </p:nvSpPr>
        <p:spPr>
          <a:xfrm>
            <a:off x="1057329" y="1124781"/>
            <a:ext cx="29072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  <a:r>
              <a:rPr lang="en-US" sz="1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  <a:r>
              <a:rPr lang="en-US" sz="1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</a:p>
        </p:txBody>
      </p:sp>
      <p:sp>
        <p:nvSpPr>
          <p:cNvPr id="4" name="Rettangolo 3"/>
          <p:cNvSpPr/>
          <p:nvPr/>
        </p:nvSpPr>
        <p:spPr>
          <a:xfrm>
            <a:off x="8767762" y="10479314"/>
            <a:ext cx="580572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9BBE2F6-81F1-4C74-9B80-7BA53E682F24}"/>
              </a:ext>
            </a:extLst>
          </p:cNvPr>
          <p:cNvSpPr/>
          <p:nvPr/>
        </p:nvSpPr>
        <p:spPr>
          <a:xfrm>
            <a:off x="11846954" y="3774677"/>
            <a:ext cx="121809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0950" algn="l"/>
              </a:tabLst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SOME INSIGHTS</a:t>
            </a:r>
          </a:p>
          <a:p>
            <a:pPr marL="685800" indent="-685800">
              <a:buFont typeface="Wingdings" panose="05000000000000000000" pitchFamily="2" charset="2"/>
              <a:buChar char="ü"/>
              <a:tabLst>
                <a:tab pos="1250950" algn="l"/>
              </a:tabLst>
            </a:pPr>
            <a:r>
              <a:rPr lang="it-IT" sz="4000" b="1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564.247</a:t>
            </a:r>
            <a:r>
              <a:rPr lang="it-IT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 </a:t>
            </a:r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inhabitants </a:t>
            </a:r>
          </a:p>
          <a:p>
            <a:pPr marL="685800" indent="-685800">
              <a:buFont typeface="Wingdings" panose="05000000000000000000" pitchFamily="2" charset="2"/>
              <a:buChar char="ü"/>
              <a:tabLst>
                <a:tab pos="1250950" algn="l"/>
              </a:tabLst>
            </a:pPr>
            <a:r>
              <a:rPr lang="en-US" sz="4000" b="1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131</a:t>
            </a:r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 municipalities</a:t>
            </a:r>
          </a:p>
          <a:p>
            <a:pPr marL="685800" indent="-685800">
              <a:buFont typeface="Wingdings" panose="05000000000000000000" pitchFamily="2" charset="2"/>
              <a:buChar char="ü"/>
              <a:tabLst>
                <a:tab pos="1250950" algn="l"/>
              </a:tabLst>
            </a:pPr>
            <a:r>
              <a:rPr lang="en-US" sz="4000" b="1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56</a:t>
            </a:r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  inhabitants / km</a:t>
            </a:r>
            <a:r>
              <a:rPr lang="en-US" sz="4000" baseline="30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2</a:t>
            </a:r>
          </a:p>
          <a:p>
            <a:pPr marL="685800" indent="-685800">
              <a:buFont typeface="Wingdings" panose="05000000000000000000" pitchFamily="2" charset="2"/>
              <a:buChar char="ü"/>
              <a:tabLst>
                <a:tab pos="1250950" algn="l"/>
              </a:tabLst>
            </a:pPr>
            <a:r>
              <a:rPr lang="en-US" sz="4000" b="1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4.30</a:t>
            </a:r>
            <a:r>
              <a:rPr lang="en-US" sz="4000" b="1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7 </a:t>
            </a:r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(average inhabitants per municipality</a:t>
            </a:r>
            <a:r>
              <a:rPr lang="en-US" sz="48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)</a:t>
            </a:r>
          </a:p>
          <a:p>
            <a:pPr marL="685800" indent="-685800">
              <a:buFont typeface="Wingdings" panose="05000000000000000000" pitchFamily="2" charset="2"/>
              <a:buChar char="ü"/>
              <a:tabLst>
                <a:tab pos="1250950" algn="l"/>
              </a:tabLst>
            </a:pPr>
            <a:endParaRPr lang="en-US" sz="4800" dirty="0">
              <a:solidFill>
                <a:srgbClr val="222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</a:endParaRPr>
          </a:p>
          <a:p>
            <a:pPr>
              <a:tabLst>
                <a:tab pos="1250950" algn="l"/>
              </a:tabLst>
            </a:pPr>
            <a:r>
              <a:rPr lang="en-US" sz="7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Two provinces</a:t>
            </a:r>
          </a:p>
          <a:p>
            <a:pPr marL="685800" indent="-685800">
              <a:buFont typeface="Wingdings" panose="05000000000000000000" pitchFamily="2" charset="2"/>
              <a:buChar char="ü"/>
              <a:tabLst>
                <a:tab pos="1250950" algn="l"/>
              </a:tabLst>
            </a:pPr>
            <a:r>
              <a:rPr lang="it-IT" sz="4000" b="1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POTENZA </a:t>
            </a:r>
            <a:r>
              <a:rPr lang="it-IT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(369.538 </a:t>
            </a:r>
            <a:r>
              <a:rPr lang="it-IT" sz="4000" dirty="0" err="1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inhabitants</a:t>
            </a:r>
            <a:r>
              <a:rPr lang="it-IT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)</a:t>
            </a:r>
            <a:endParaRPr lang="it-IT" sz="4000" b="1" dirty="0">
              <a:solidFill>
                <a:srgbClr val="222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Condensed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tabLst>
                <a:tab pos="1250950" algn="l"/>
              </a:tabLst>
            </a:pPr>
            <a:r>
              <a:rPr lang="it-IT" sz="4000" b="1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MATERA  </a:t>
            </a:r>
            <a:r>
              <a:rPr lang="it-IT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(199.303 </a:t>
            </a:r>
            <a:r>
              <a:rPr lang="it-IT" sz="4000" dirty="0" err="1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inhabitants</a:t>
            </a:r>
            <a:r>
              <a:rPr lang="it-IT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" panose="02000000000000000000" pitchFamily="2" charset="0"/>
              </a:rPr>
              <a:t>)</a:t>
            </a:r>
            <a:endParaRPr lang="en-US" sz="4000" dirty="0">
              <a:solidFill>
                <a:srgbClr val="222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Roboto Condensed" panose="02000000000000000000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2680" t="10032" r="14258" b="2926"/>
          <a:stretch/>
        </p:blipFill>
        <p:spPr>
          <a:xfrm>
            <a:off x="812033" y="3156107"/>
            <a:ext cx="10539398" cy="9364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/>
        </p:spPr>
      </p:pic>
      <p:sp>
        <p:nvSpPr>
          <p:cNvPr id="3" name="Ovale 2"/>
          <p:cNvSpPr/>
          <p:nvPr/>
        </p:nvSpPr>
        <p:spPr>
          <a:xfrm>
            <a:off x="7292586" y="8266268"/>
            <a:ext cx="1475176" cy="1493368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</p:spTree>
    <p:extLst>
      <p:ext uri="{BB962C8B-B14F-4D97-AF65-F5344CB8AC3E}">
        <p14:creationId xmlns:p14="http://schemas.microsoft.com/office/powerpoint/2010/main" val="2373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733" t="13000" r="30710" b="6685"/>
          <a:stretch/>
        </p:blipFill>
        <p:spPr>
          <a:xfrm>
            <a:off x="13437878" y="2842249"/>
            <a:ext cx="8574280" cy="9674522"/>
          </a:xfrm>
          <a:prstGeom prst="rect">
            <a:avLst/>
          </a:prstGeom>
        </p:spPr>
      </p:pic>
      <p:pic>
        <p:nvPicPr>
          <p:cNvPr id="19" name="Picture 5" descr="logo-gal-per-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79" y="342305"/>
            <a:ext cx="3925834" cy="19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0"/>
          <a:stretch/>
        </p:blipFill>
        <p:spPr>
          <a:xfrm>
            <a:off x="1057328" y="2842248"/>
            <a:ext cx="8713396" cy="10127176"/>
          </a:xfrm>
          <a:prstGeom prst="rect">
            <a:avLst/>
          </a:prstGeom>
        </p:spPr>
      </p:pic>
      <p:sp>
        <p:nvSpPr>
          <p:cNvPr id="25" name="Freccia a destra 24"/>
          <p:cNvSpPr/>
          <p:nvPr/>
        </p:nvSpPr>
        <p:spPr>
          <a:xfrm>
            <a:off x="10556194" y="9085943"/>
            <a:ext cx="3119096" cy="464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26" name="Rettangolo 25"/>
          <p:cNvSpPr/>
          <p:nvPr/>
        </p:nvSpPr>
        <p:spPr>
          <a:xfrm>
            <a:off x="9721389" y="8314127"/>
            <a:ext cx="6317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  <a:cs typeface="Roboto Light"/>
              </a:rPr>
              <a:t>BASILICATA REGION </a:t>
            </a:r>
            <a:endParaRPr lang="it-IT" sz="4000" dirty="0">
              <a:solidFill>
                <a:srgbClr val="222B31"/>
              </a:solidFill>
              <a:latin typeface="+mj-lt"/>
              <a:ea typeface="Roboto Condensed" panose="02000000000000000000" pitchFamily="2" charset="0"/>
              <a:cs typeface="Roboto Light"/>
            </a:endParaRPr>
          </a:p>
        </p:txBody>
      </p:sp>
      <p:sp>
        <p:nvSpPr>
          <p:cNvPr id="24" name="Shape 416">
            <a:extLst>
              <a:ext uri="{FF2B5EF4-FFF2-40B4-BE49-F238E27FC236}">
                <a16:creationId xmlns:a16="http://schemas.microsoft.com/office/drawing/2014/main" id="{9F0610DF-CE7F-4FA2-9D23-CF7C5DBED2CD}"/>
              </a:ext>
            </a:extLst>
          </p:cNvPr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7" name="Shape 417">
            <a:extLst>
              <a:ext uri="{FF2B5EF4-FFF2-40B4-BE49-F238E27FC236}">
                <a16:creationId xmlns:a16="http://schemas.microsoft.com/office/drawing/2014/main" id="{4BA550A6-B90C-4091-8B9B-01DE9C939B61}"/>
              </a:ext>
            </a:extLst>
          </p:cNvPr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Shape 416">
            <a:extLst>
              <a:ext uri="{FF2B5EF4-FFF2-40B4-BE49-F238E27FC236}">
                <a16:creationId xmlns:a16="http://schemas.microsoft.com/office/drawing/2014/main" id="{E4133930-1845-4EC8-98DC-2967148ED014}"/>
              </a:ext>
            </a:extLst>
          </p:cNvPr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9" name="Shape 417">
            <a:extLst>
              <a:ext uri="{FF2B5EF4-FFF2-40B4-BE49-F238E27FC236}">
                <a16:creationId xmlns:a16="http://schemas.microsoft.com/office/drawing/2014/main" id="{EC83FC5D-EB45-4CC1-AF5D-986D23BCC820}"/>
              </a:ext>
            </a:extLst>
          </p:cNvPr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0" name="Shape 418">
            <a:extLst>
              <a:ext uri="{FF2B5EF4-FFF2-40B4-BE49-F238E27FC236}">
                <a16:creationId xmlns:a16="http://schemas.microsoft.com/office/drawing/2014/main" id="{AFB5D5A1-5E57-429B-B283-CAFBEBA66C68}"/>
              </a:ext>
            </a:extLst>
          </p:cNvPr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1" name="Shape 419">
            <a:extLst>
              <a:ext uri="{FF2B5EF4-FFF2-40B4-BE49-F238E27FC236}">
                <a16:creationId xmlns:a16="http://schemas.microsoft.com/office/drawing/2014/main" id="{9FA5E6D2-E589-41A7-8615-74D03D02723E}"/>
              </a:ext>
            </a:extLst>
          </p:cNvPr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2" name="Shape 420">
            <a:extLst>
              <a:ext uri="{FF2B5EF4-FFF2-40B4-BE49-F238E27FC236}">
                <a16:creationId xmlns:a16="http://schemas.microsoft.com/office/drawing/2014/main" id="{5A4BA4EB-4083-4BA6-A5C8-F3777010EE98}"/>
              </a:ext>
            </a:extLst>
          </p:cNvPr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3" name="Shape 419">
            <a:extLst>
              <a:ext uri="{FF2B5EF4-FFF2-40B4-BE49-F238E27FC236}">
                <a16:creationId xmlns:a16="http://schemas.microsoft.com/office/drawing/2014/main" id="{5D8163F7-F011-4353-B0C6-F4A12764C605}"/>
              </a:ext>
            </a:extLst>
          </p:cNvPr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5" name="Shape 420">
            <a:extLst>
              <a:ext uri="{FF2B5EF4-FFF2-40B4-BE49-F238E27FC236}">
                <a16:creationId xmlns:a16="http://schemas.microsoft.com/office/drawing/2014/main" id="{28BAC7E5-BC36-453D-AA4D-06FB799E9E42}"/>
              </a:ext>
            </a:extLst>
          </p:cNvPr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6" name="Shape 418">
            <a:extLst>
              <a:ext uri="{FF2B5EF4-FFF2-40B4-BE49-F238E27FC236}">
                <a16:creationId xmlns:a16="http://schemas.microsoft.com/office/drawing/2014/main" id="{92C96479-EDB2-4524-85C1-03EF1449389F}"/>
              </a:ext>
            </a:extLst>
          </p:cNvPr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B9E09CE7-BF4A-4EF5-8A73-5F6ECD60A3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400" y="8429571"/>
            <a:ext cx="639449" cy="639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C9400FB-F051-4E93-B174-6BF01B4D2D4E}"/>
              </a:ext>
            </a:extLst>
          </p:cNvPr>
          <p:cNvSpPr/>
          <p:nvPr/>
        </p:nvSpPr>
        <p:spPr>
          <a:xfrm>
            <a:off x="8686800" y="10363200"/>
            <a:ext cx="1295400" cy="137160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607812A-98C9-46BE-ADA1-741101314911}"/>
              </a:ext>
            </a:extLst>
          </p:cNvPr>
          <p:cNvSpPr/>
          <p:nvPr/>
        </p:nvSpPr>
        <p:spPr>
          <a:xfrm>
            <a:off x="8685276" y="10448198"/>
            <a:ext cx="685800" cy="685800"/>
          </a:xfrm>
          <a:prstGeom prst="rect">
            <a:avLst/>
          </a:prstGeom>
          <a:solidFill>
            <a:schemeClr val="bg2"/>
          </a:solidFill>
          <a:ln w="12700" cap="flat">
            <a:solidFill>
              <a:schemeClr val="bg2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2676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21750" y="13398501"/>
            <a:ext cx="4902980" cy="3175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5" name="Shape 417"/>
          <p:cNvSpPr/>
          <p:nvPr/>
        </p:nvSpPr>
        <p:spPr>
          <a:xfrm>
            <a:off x="4867744" y="13398501"/>
            <a:ext cx="4902980" cy="3175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9" name="Shape 416"/>
          <p:cNvSpPr/>
          <p:nvPr/>
        </p:nvSpPr>
        <p:spPr>
          <a:xfrm>
            <a:off x="14594474" y="-17485"/>
            <a:ext cx="4902980" cy="3175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0" name="Shape 417"/>
          <p:cNvSpPr/>
          <p:nvPr/>
        </p:nvSpPr>
        <p:spPr>
          <a:xfrm>
            <a:off x="19442447" y="-17486"/>
            <a:ext cx="5139426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1" name="Shape 418"/>
          <p:cNvSpPr/>
          <p:nvPr/>
        </p:nvSpPr>
        <p:spPr>
          <a:xfrm>
            <a:off x="4841096" y="-14583"/>
            <a:ext cx="4902980" cy="3175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2" name="Shape 419"/>
          <p:cNvSpPr/>
          <p:nvPr/>
        </p:nvSpPr>
        <p:spPr>
          <a:xfrm>
            <a:off x="6256" y="-14583"/>
            <a:ext cx="4902980" cy="3175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3" name="Shape 420"/>
          <p:cNvSpPr/>
          <p:nvPr/>
        </p:nvSpPr>
        <p:spPr>
          <a:xfrm>
            <a:off x="9721388" y="-13951"/>
            <a:ext cx="4902980" cy="3175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7" name="Shape 419"/>
          <p:cNvSpPr/>
          <p:nvPr/>
        </p:nvSpPr>
        <p:spPr>
          <a:xfrm>
            <a:off x="14623870" y="13398501"/>
            <a:ext cx="4902980" cy="3175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8" name="Shape 420"/>
          <p:cNvSpPr/>
          <p:nvPr/>
        </p:nvSpPr>
        <p:spPr>
          <a:xfrm>
            <a:off x="19469862" y="13398501"/>
            <a:ext cx="4902980" cy="3175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6" name="Shape 418"/>
          <p:cNvSpPr/>
          <p:nvPr/>
        </p:nvSpPr>
        <p:spPr>
          <a:xfrm>
            <a:off x="9751102" y="13398501"/>
            <a:ext cx="4902980" cy="3175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31" name="TextBox 9"/>
          <p:cNvSpPr txBox="1"/>
          <p:nvPr/>
        </p:nvSpPr>
        <p:spPr>
          <a:xfrm>
            <a:off x="3500427" y="1124781"/>
            <a:ext cx="1960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OUR LEADER </a:t>
            </a:r>
            <a:r>
              <a:rPr lang="en-US" sz="10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STRATEGY  </a:t>
            </a:r>
            <a:r>
              <a:rPr lang="en-US" sz="10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en-US" sz="10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1</a:t>
            </a:r>
            <a:r>
              <a:rPr lang="en-US" sz="10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/2)</a:t>
            </a:r>
          </a:p>
        </p:txBody>
      </p:sp>
      <p:sp>
        <p:nvSpPr>
          <p:cNvPr id="32" name="TextBox 15"/>
          <p:cNvSpPr txBox="1"/>
          <p:nvPr/>
        </p:nvSpPr>
        <p:spPr>
          <a:xfrm>
            <a:off x="1057329" y="1124781"/>
            <a:ext cx="29072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  <a:r>
              <a:rPr lang="en-US" sz="1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  <a:r>
              <a:rPr lang="en-US" sz="1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</a:p>
        </p:txBody>
      </p:sp>
      <p:sp>
        <p:nvSpPr>
          <p:cNvPr id="33" name="TextBox 9"/>
          <p:cNvSpPr txBox="1"/>
          <p:nvPr/>
        </p:nvSpPr>
        <p:spPr>
          <a:xfrm>
            <a:off x="3587512" y="2612176"/>
            <a:ext cx="1783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PROGRAMMING PERIOD 2014/2020</a:t>
            </a:r>
          </a:p>
        </p:txBody>
      </p:sp>
      <p:pic>
        <p:nvPicPr>
          <p:cNvPr id="25" name="Picture 5" descr="logo-gal-per-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411" y="11360731"/>
            <a:ext cx="3297026" cy="16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57328" y="6968010"/>
            <a:ext cx="5463332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4,8 MILLION</a:t>
            </a:r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706238AD-97D1-4179-B440-EC703E17ECEB}"/>
              </a:ext>
            </a:extLst>
          </p:cNvPr>
          <p:cNvSpPr/>
          <p:nvPr/>
        </p:nvSpPr>
        <p:spPr>
          <a:xfrm rot="14471906">
            <a:off x="8112633" y="4872235"/>
            <a:ext cx="522210" cy="244635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96FFC769-1555-4504-BC24-F43FAAF59329}"/>
              </a:ext>
            </a:extLst>
          </p:cNvPr>
          <p:cNvSpPr/>
          <p:nvPr/>
        </p:nvSpPr>
        <p:spPr>
          <a:xfrm>
            <a:off x="10300878" y="3888402"/>
            <a:ext cx="1872000" cy="187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35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%</a:t>
            </a:r>
            <a:endParaRPr lang="it-IT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C4ABA77-0438-486A-BAB9-A5E7CF0DF8D5}"/>
              </a:ext>
            </a:extLst>
          </p:cNvPr>
          <p:cNvSpPr/>
          <p:nvPr/>
        </p:nvSpPr>
        <p:spPr>
          <a:xfrm>
            <a:off x="630463" y="6236409"/>
            <a:ext cx="63170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  <a:cs typeface="Roboto Light"/>
              </a:rPr>
              <a:t>TOTAL BUDGET</a:t>
            </a:r>
            <a:endParaRPr lang="it-IT" sz="3200" dirty="0">
              <a:solidFill>
                <a:srgbClr val="222B31"/>
              </a:solidFill>
              <a:latin typeface="+mj-lt"/>
              <a:ea typeface="Roboto Condensed" panose="02000000000000000000" pitchFamily="2" charset="0"/>
              <a:cs typeface="Roboto Light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9BBE2F6-81F1-4C74-9B80-7BA53E682F24}"/>
              </a:ext>
            </a:extLst>
          </p:cNvPr>
          <p:cNvSpPr/>
          <p:nvPr/>
        </p:nvSpPr>
        <p:spPr>
          <a:xfrm>
            <a:off x="12688033" y="4107756"/>
            <a:ext cx="8273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Competitiveness of SMEs and agricultural sector</a:t>
            </a:r>
            <a:endParaRPr lang="it-IT" sz="4800" dirty="0">
              <a:solidFill>
                <a:srgbClr val="222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D6CF8927-BDD4-4D15-A3E2-B91019869380}"/>
              </a:ext>
            </a:extLst>
          </p:cNvPr>
          <p:cNvSpPr/>
          <p:nvPr/>
        </p:nvSpPr>
        <p:spPr>
          <a:xfrm rot="16200000">
            <a:off x="8323019" y="6219105"/>
            <a:ext cx="522210" cy="244635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3AA4BDAE-0462-40F9-A02E-F17E9EF693A7}"/>
              </a:ext>
            </a:extLst>
          </p:cNvPr>
          <p:cNvSpPr/>
          <p:nvPr/>
        </p:nvSpPr>
        <p:spPr>
          <a:xfrm>
            <a:off x="10816032" y="6432472"/>
            <a:ext cx="1872000" cy="1872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55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%</a:t>
            </a:r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097E3E2-4A25-4CD2-BED6-AE91E0CFA119}"/>
              </a:ext>
            </a:extLst>
          </p:cNvPr>
          <p:cNvSpPr/>
          <p:nvPr/>
        </p:nvSpPr>
        <p:spPr>
          <a:xfrm>
            <a:off x="13139135" y="6988020"/>
            <a:ext cx="7188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Tourism development</a:t>
            </a:r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D1C7DBF6-C2B4-482F-98FD-0D3E13DF0E16}"/>
              </a:ext>
            </a:extLst>
          </p:cNvPr>
          <p:cNvSpPr/>
          <p:nvPr/>
        </p:nvSpPr>
        <p:spPr>
          <a:xfrm rot="-3480000">
            <a:off x="8057769" y="7565431"/>
            <a:ext cx="522210" cy="244635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87AD8027-C776-4F4F-87CE-01F1544698FF}"/>
              </a:ext>
            </a:extLst>
          </p:cNvPr>
          <p:cNvSpPr/>
          <p:nvPr/>
        </p:nvSpPr>
        <p:spPr>
          <a:xfrm>
            <a:off x="10300878" y="9178494"/>
            <a:ext cx="1872000" cy="1872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35</a:t>
            </a:r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%</a:t>
            </a:r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05EB82DA-6814-420C-BE96-398CDBB61118}"/>
              </a:ext>
            </a:extLst>
          </p:cNvPr>
          <p:cNvSpPr/>
          <p:nvPr/>
        </p:nvSpPr>
        <p:spPr>
          <a:xfrm>
            <a:off x="12688031" y="9658222"/>
            <a:ext cx="71887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Social and work inclusion, self-employment</a:t>
            </a:r>
          </a:p>
        </p:txBody>
      </p:sp>
    </p:spTree>
    <p:extLst>
      <p:ext uri="{BB962C8B-B14F-4D97-AF65-F5344CB8AC3E}">
        <p14:creationId xmlns:p14="http://schemas.microsoft.com/office/powerpoint/2010/main" val="314014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4" grpId="0"/>
      <p:bldP spid="27" grpId="0" animBg="1"/>
      <p:bldP spid="28" grpId="0" animBg="1"/>
      <p:bldP spid="29" grpId="0"/>
      <p:bldP spid="30" grpId="0" animBg="1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21750" y="13398501"/>
            <a:ext cx="4902980" cy="3175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5" name="Shape 417"/>
          <p:cNvSpPr/>
          <p:nvPr/>
        </p:nvSpPr>
        <p:spPr>
          <a:xfrm>
            <a:off x="4867744" y="13398501"/>
            <a:ext cx="4902980" cy="31750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9" name="Shape 416"/>
          <p:cNvSpPr/>
          <p:nvPr/>
        </p:nvSpPr>
        <p:spPr>
          <a:xfrm>
            <a:off x="14594474" y="-17485"/>
            <a:ext cx="4902980" cy="31750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0" name="Shape 417"/>
          <p:cNvSpPr/>
          <p:nvPr/>
        </p:nvSpPr>
        <p:spPr>
          <a:xfrm>
            <a:off x="19442447" y="-17486"/>
            <a:ext cx="5139426" cy="317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1" name="Shape 418"/>
          <p:cNvSpPr/>
          <p:nvPr/>
        </p:nvSpPr>
        <p:spPr>
          <a:xfrm>
            <a:off x="4841096" y="-14583"/>
            <a:ext cx="4902980" cy="3175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2" name="Shape 419"/>
          <p:cNvSpPr/>
          <p:nvPr/>
        </p:nvSpPr>
        <p:spPr>
          <a:xfrm>
            <a:off x="6256" y="-14583"/>
            <a:ext cx="4902980" cy="3175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23" name="Shape 420"/>
          <p:cNvSpPr/>
          <p:nvPr/>
        </p:nvSpPr>
        <p:spPr>
          <a:xfrm>
            <a:off x="9721388" y="-13951"/>
            <a:ext cx="4902980" cy="3175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7" name="Shape 419"/>
          <p:cNvSpPr/>
          <p:nvPr/>
        </p:nvSpPr>
        <p:spPr>
          <a:xfrm>
            <a:off x="14623870" y="13398501"/>
            <a:ext cx="4902980" cy="3175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8" name="Shape 420"/>
          <p:cNvSpPr/>
          <p:nvPr/>
        </p:nvSpPr>
        <p:spPr>
          <a:xfrm>
            <a:off x="19469862" y="13398501"/>
            <a:ext cx="4902980" cy="31750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16" name="Shape 418"/>
          <p:cNvSpPr/>
          <p:nvPr/>
        </p:nvSpPr>
        <p:spPr>
          <a:xfrm>
            <a:off x="9751102" y="13398501"/>
            <a:ext cx="4902980" cy="31750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/>
            </a:pPr>
            <a:endParaRPr sz="3200"/>
          </a:p>
        </p:txBody>
      </p:sp>
      <p:sp>
        <p:nvSpPr>
          <p:cNvPr id="31" name="TextBox 9"/>
          <p:cNvSpPr txBox="1"/>
          <p:nvPr/>
        </p:nvSpPr>
        <p:spPr>
          <a:xfrm>
            <a:off x="3500427" y="1124781"/>
            <a:ext cx="1960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OUR LEADER </a:t>
            </a:r>
            <a:r>
              <a:rPr lang="en-US" sz="10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STRATEGY  </a:t>
            </a:r>
            <a:r>
              <a:rPr lang="en-US" sz="10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(</a:t>
            </a:r>
            <a:r>
              <a:rPr lang="en-US" sz="10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2</a:t>
            </a:r>
            <a:r>
              <a:rPr lang="en-US" sz="10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/2)</a:t>
            </a:r>
          </a:p>
        </p:txBody>
      </p:sp>
      <p:sp>
        <p:nvSpPr>
          <p:cNvPr id="32" name="TextBox 15"/>
          <p:cNvSpPr txBox="1"/>
          <p:nvPr/>
        </p:nvSpPr>
        <p:spPr>
          <a:xfrm>
            <a:off x="1057329" y="1124781"/>
            <a:ext cx="29072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  <a:r>
              <a:rPr lang="en-US" sz="1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  <a:r>
              <a:rPr lang="en-US" sz="1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itchFamily="2" charset="0"/>
                <a:ea typeface="Droid Sans" pitchFamily="34" charset="0"/>
                <a:cs typeface="Droid Sans" pitchFamily="34" charset="0"/>
              </a:rPr>
              <a:t>/</a:t>
            </a:r>
          </a:p>
        </p:txBody>
      </p:sp>
      <p:sp>
        <p:nvSpPr>
          <p:cNvPr id="33" name="TextBox 9"/>
          <p:cNvSpPr txBox="1"/>
          <p:nvPr/>
        </p:nvSpPr>
        <p:spPr>
          <a:xfrm>
            <a:off x="3587512" y="2612176"/>
            <a:ext cx="1783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anose="020B0604020202020204" charset="0"/>
                <a:cs typeface="Open Sans" panose="020B0604020202020204" charset="0"/>
              </a:rPr>
              <a:t>MAIN ACTIONS</a:t>
            </a:r>
          </a:p>
        </p:txBody>
      </p:sp>
      <p:pic>
        <p:nvPicPr>
          <p:cNvPr id="25" name="Picture 5" descr="logo-gal-per-w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864" y="11604633"/>
            <a:ext cx="2820086" cy="141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C9BBE2F6-81F1-4C74-9B80-7BA53E682F24}"/>
              </a:ext>
            </a:extLst>
          </p:cNvPr>
          <p:cNvSpPr/>
          <p:nvPr/>
        </p:nvSpPr>
        <p:spPr>
          <a:xfrm>
            <a:off x="1057329" y="4462791"/>
            <a:ext cx="621488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Competitiveness of SMEs and agricultural sector</a:t>
            </a:r>
            <a:endParaRPr lang="it-IT" sz="4000" dirty="0">
              <a:solidFill>
                <a:srgbClr val="222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6" name="Freccia in giù 35">
            <a:extLst>
              <a:ext uri="{FF2B5EF4-FFF2-40B4-BE49-F238E27FC236}">
                <a16:creationId xmlns:a16="http://schemas.microsoft.com/office/drawing/2014/main" id="{D5F8EB6B-7E15-4D07-83DB-0C86F37DFF87}"/>
              </a:ext>
            </a:extLst>
          </p:cNvPr>
          <p:cNvSpPr/>
          <p:nvPr/>
        </p:nvSpPr>
        <p:spPr>
          <a:xfrm>
            <a:off x="3565397" y="6299658"/>
            <a:ext cx="798314" cy="94714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1EF54A8-9DA8-4391-BC23-B6CCBBF4263C}"/>
              </a:ext>
            </a:extLst>
          </p:cNvPr>
          <p:cNvSpPr txBox="1"/>
          <p:nvPr/>
        </p:nvSpPr>
        <p:spPr>
          <a:xfrm>
            <a:off x="1057329" y="7605029"/>
            <a:ext cx="6214882" cy="367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Micro-Credit</a:t>
            </a: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Funding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for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SMEs</a:t>
            </a:r>
            <a:endParaRPr lang="it-IT" sz="4000" dirty="0">
              <a:solidFill>
                <a:srgbClr val="222B31"/>
              </a:solidFill>
              <a:latin typeface="+mj-lt"/>
              <a:ea typeface="Roboto Condensed" panose="02000000000000000000" pitchFamily="2" charset="0"/>
            </a:endParaRP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Agricultural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supply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chains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1B6F77F1-568F-4CD5-AE8A-80CB97EDFFE2}"/>
              </a:ext>
            </a:extLst>
          </p:cNvPr>
          <p:cNvSpPr/>
          <p:nvPr/>
        </p:nvSpPr>
        <p:spPr>
          <a:xfrm>
            <a:off x="8809303" y="4458837"/>
            <a:ext cx="6214882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Tourism </a:t>
            </a:r>
          </a:p>
          <a:p>
            <a:pPr algn="ctr"/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development</a:t>
            </a:r>
            <a:endParaRPr lang="it-IT" sz="4000" dirty="0">
              <a:solidFill>
                <a:srgbClr val="222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8" name="Freccia in giù 37">
            <a:extLst>
              <a:ext uri="{FF2B5EF4-FFF2-40B4-BE49-F238E27FC236}">
                <a16:creationId xmlns:a16="http://schemas.microsoft.com/office/drawing/2014/main" id="{095254E9-2D23-4A5F-8614-01475B4A235D}"/>
              </a:ext>
            </a:extLst>
          </p:cNvPr>
          <p:cNvSpPr/>
          <p:nvPr/>
        </p:nvSpPr>
        <p:spPr>
          <a:xfrm>
            <a:off x="11317371" y="6295704"/>
            <a:ext cx="798314" cy="94714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6A105C1-FFE9-4F77-8197-F1E120AD5AFD}"/>
              </a:ext>
            </a:extLst>
          </p:cNvPr>
          <p:cNvSpPr txBox="1"/>
          <p:nvPr/>
        </p:nvSpPr>
        <p:spPr>
          <a:xfrm>
            <a:off x="8504206" y="7601075"/>
            <a:ext cx="7097916" cy="459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Funding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for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hospitality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sector</a:t>
            </a: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New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services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for tourists</a:t>
            </a: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Tourism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de-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seasonalization</a:t>
            </a:r>
            <a:endParaRPr lang="it-IT" sz="4000" dirty="0">
              <a:solidFill>
                <a:srgbClr val="222B31"/>
              </a:solidFill>
              <a:latin typeface="+mj-lt"/>
              <a:ea typeface="Roboto Condensed" panose="02000000000000000000" pitchFamily="2" charset="0"/>
            </a:endParaRP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New green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tourism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routes</a:t>
            </a:r>
            <a:endParaRPr lang="it-IT" sz="4000" dirty="0">
              <a:solidFill>
                <a:srgbClr val="222B31"/>
              </a:solidFill>
              <a:latin typeface="+mj-lt"/>
              <a:ea typeface="Roboto Condensed" panose="02000000000000000000" pitchFamily="2" charset="0"/>
            </a:endParaRP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International promotion 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32BC5EDA-AC83-4183-9D00-D1B42B9A4D44}"/>
              </a:ext>
            </a:extLst>
          </p:cNvPr>
          <p:cNvSpPr/>
          <p:nvPr/>
        </p:nvSpPr>
        <p:spPr>
          <a:xfrm>
            <a:off x="16730953" y="4461981"/>
            <a:ext cx="6214882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Social and work </a:t>
            </a:r>
          </a:p>
          <a:p>
            <a:pPr algn="ctr"/>
            <a:r>
              <a:rPr lang="en-US" sz="4000" dirty="0">
                <a:solidFill>
                  <a:srgbClr val="222B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Roboto Condensed" panose="02000000000000000000" pitchFamily="2" charset="0"/>
              </a:rPr>
              <a:t>Inclusion, self-employment</a:t>
            </a:r>
            <a:endParaRPr lang="it-IT" sz="4000" dirty="0">
              <a:solidFill>
                <a:srgbClr val="222B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41" name="Freccia in giù 40">
            <a:extLst>
              <a:ext uri="{FF2B5EF4-FFF2-40B4-BE49-F238E27FC236}">
                <a16:creationId xmlns:a16="http://schemas.microsoft.com/office/drawing/2014/main" id="{977D643D-916E-4296-82F2-053F0F716CC8}"/>
              </a:ext>
            </a:extLst>
          </p:cNvPr>
          <p:cNvSpPr/>
          <p:nvPr/>
        </p:nvSpPr>
        <p:spPr>
          <a:xfrm>
            <a:off x="19239021" y="6298848"/>
            <a:ext cx="798314" cy="94714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0000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92A23207-1EAB-4C8B-99C6-FFD96A214FB7}"/>
              </a:ext>
            </a:extLst>
          </p:cNvPr>
          <p:cNvSpPr txBox="1"/>
          <p:nvPr/>
        </p:nvSpPr>
        <p:spPr>
          <a:xfrm>
            <a:off x="16730952" y="7604218"/>
            <a:ext cx="6605404" cy="459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Business incubator</a:t>
            </a: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Care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farming</a:t>
            </a:r>
            <a:endParaRPr lang="it-IT" sz="4000" dirty="0">
              <a:solidFill>
                <a:srgbClr val="222B31"/>
              </a:solidFill>
              <a:latin typeface="+mj-lt"/>
              <a:ea typeface="Roboto Condensed" panose="02000000000000000000" pitchFamily="2" charset="0"/>
            </a:endParaRPr>
          </a:p>
          <a:p>
            <a:pPr marL="527050" indent="-527050">
              <a:lnSpc>
                <a:spcPct val="150000"/>
              </a:lnSpc>
              <a:buFont typeface="+mj-lt"/>
              <a:buAutoNum type="arabicPeriod"/>
            </a:pP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Refurbishment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of public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buildings</a:t>
            </a:r>
            <a:r>
              <a:rPr lang="it-IT" sz="4000" dirty="0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 for social </a:t>
            </a:r>
            <a:r>
              <a:rPr lang="it-IT" sz="4000" dirty="0" err="1">
                <a:solidFill>
                  <a:srgbClr val="222B31"/>
                </a:solidFill>
                <a:latin typeface="+mj-lt"/>
                <a:ea typeface="Roboto Condensed" panose="02000000000000000000" pitchFamily="2" charset="0"/>
              </a:rPr>
              <a:t>purposes</a:t>
            </a:r>
            <a:endParaRPr lang="it-IT" sz="4000" dirty="0">
              <a:solidFill>
                <a:srgbClr val="222B31"/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" grpId="0" build="p" advAuto="1000"/>
      <p:bldP spid="37" grpId="0" animBg="1"/>
      <p:bldP spid="38" grpId="0" animBg="1"/>
      <p:bldP spid="39" grpId="0" build="p" advAuto="1000"/>
      <p:bldP spid="40" grpId="0" animBg="1"/>
      <p:bldP spid="41" grpId="0" animBg="1"/>
      <p:bldP spid="42" grpId="0" build="p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124028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417233"/>
            <a:ext cx="21294491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STATE OF THE PLAY IN OUR REGION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31134" r="12365" b="33151"/>
          <a:stretch/>
        </p:blipFill>
        <p:spPr>
          <a:xfrm>
            <a:off x="972409" y="8792172"/>
            <a:ext cx="4454366" cy="2101116"/>
          </a:xfrm>
          <a:prstGeom prst="rect">
            <a:avLst/>
          </a:prstGeom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75" y="3739638"/>
            <a:ext cx="8264400" cy="3673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74" y="3739638"/>
            <a:ext cx="6235991" cy="3673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575" y="3739638"/>
            <a:ext cx="6368970" cy="36730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184434" y="7868842"/>
            <a:ext cx="15884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PISTICCI AIRPORT </a:t>
            </a:r>
            <a:r>
              <a:rPr lang="en-US" sz="5400" dirty="0">
                <a:latin typeface="Century Gothic" panose="020B0502020202020204" pitchFamily="34" charset="0"/>
              </a:rPr>
              <a:t>BASILICATA REGION - ITALY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533146" y="11743719"/>
            <a:ext cx="3332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latin typeface="Century Gothic" panose="020B0502020202020204" pitchFamily="34" charset="0"/>
              </a:rPr>
              <a:t>Public player, owner of the</a:t>
            </a:r>
          </a:p>
          <a:p>
            <a:pPr lvl="0">
              <a:defRPr/>
            </a:pPr>
            <a:r>
              <a:rPr lang="en-US" sz="2800" dirty="0">
                <a:latin typeface="Century Gothic" panose="020B0502020202020204" pitchFamily="34" charset="0"/>
              </a:rPr>
              <a:t>infrastructure</a:t>
            </a:r>
          </a:p>
        </p:txBody>
      </p:sp>
      <p:sp>
        <p:nvSpPr>
          <p:cNvPr id="27" name="Freccia in giù 26"/>
          <p:cNvSpPr/>
          <p:nvPr/>
        </p:nvSpPr>
        <p:spPr>
          <a:xfrm rot="16200000">
            <a:off x="7172735" y="8114089"/>
            <a:ext cx="367655" cy="3240000"/>
          </a:xfrm>
          <a:prstGeom prst="down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36" y="9045109"/>
            <a:ext cx="4021332" cy="1723428"/>
          </a:xfrm>
          <a:prstGeom prst="rect">
            <a:avLst/>
          </a:prstGeom>
        </p:spPr>
      </p:pic>
      <p:sp>
        <p:nvSpPr>
          <p:cNvPr id="29" name="Freccia in giù 28"/>
          <p:cNvSpPr/>
          <p:nvPr/>
        </p:nvSpPr>
        <p:spPr>
          <a:xfrm>
            <a:off x="11281715" y="10874210"/>
            <a:ext cx="367655" cy="76531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8784498" y="11726870"/>
            <a:ext cx="533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Private company, was in charge of the management of the infrastructure</a:t>
            </a:r>
          </a:p>
        </p:txBody>
      </p:sp>
      <p:sp>
        <p:nvSpPr>
          <p:cNvPr id="8" name="Rettangolo 7"/>
          <p:cNvSpPr/>
          <p:nvPr/>
        </p:nvSpPr>
        <p:spPr>
          <a:xfrm rot="2716058">
            <a:off x="11379792" y="8747783"/>
            <a:ext cx="143412" cy="2124000"/>
          </a:xfrm>
          <a:prstGeom prst="rect">
            <a:avLst/>
          </a:prstGeom>
          <a:solidFill>
            <a:srgbClr val="FF786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1" name="Rettangolo 30"/>
          <p:cNvSpPr/>
          <p:nvPr/>
        </p:nvSpPr>
        <p:spPr>
          <a:xfrm rot="18883942" flipH="1">
            <a:off x="11472196" y="8763881"/>
            <a:ext cx="143412" cy="2124000"/>
          </a:xfrm>
          <a:prstGeom prst="rect">
            <a:avLst/>
          </a:prstGeom>
          <a:solidFill>
            <a:srgbClr val="FF786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18587563" y="9256693"/>
            <a:ext cx="477367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AIRPORT </a:t>
            </a:r>
          </a:p>
          <a:p>
            <a:pPr lvl="0">
              <a:defRPr/>
            </a:pP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IS CLOSED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5407725" y="10019372"/>
            <a:ext cx="38628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latin typeface="Century Gothic" panose="020B0502020202020204" pitchFamily="34" charset="0"/>
              </a:rPr>
              <a:t>Administrative / legal </a:t>
            </a:r>
          </a:p>
          <a:p>
            <a:pPr lvl="0">
              <a:defRPr/>
            </a:pPr>
            <a:r>
              <a:rPr lang="en-US" sz="2400" dirty="0">
                <a:latin typeface="Century Gothic" panose="020B0502020202020204" pitchFamily="34" charset="0"/>
              </a:rPr>
              <a:t>dispute with…</a:t>
            </a:r>
          </a:p>
          <a:p>
            <a:pPr lvl="0" algn="l">
              <a:defRPr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5" name="Freccia in giù 34"/>
          <p:cNvSpPr/>
          <p:nvPr/>
        </p:nvSpPr>
        <p:spPr>
          <a:xfrm>
            <a:off x="3048000" y="10853689"/>
            <a:ext cx="367655" cy="765312"/>
          </a:xfrm>
          <a:prstGeom prst="down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Freccia in giù 35"/>
          <p:cNvSpPr/>
          <p:nvPr/>
        </p:nvSpPr>
        <p:spPr>
          <a:xfrm rot="16200000">
            <a:off x="15632545" y="8114089"/>
            <a:ext cx="367655" cy="3240000"/>
          </a:xfrm>
          <a:prstGeom prst="downArrow">
            <a:avLst/>
          </a:prstGeom>
          <a:blipFill rotWithShape="1">
            <a:blip r:embed="rId7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13798159" y="9994982"/>
            <a:ext cx="38628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>
                <a:latin typeface="Century Gothic" panose="020B0502020202020204" pitchFamily="34" charset="0"/>
              </a:rPr>
              <a:t>Current situation..</a:t>
            </a:r>
          </a:p>
          <a:p>
            <a:pPr lvl="0" algn="l">
              <a:defRPr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20053123" y="11635010"/>
            <a:ext cx="38628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</a:t>
            </a:r>
            <a:r>
              <a:rPr lang="en-US" sz="4000" dirty="0">
                <a:latin typeface="Century Gothic" panose="020B0502020202020204" pitchFamily="34" charset="0"/>
              </a:rPr>
              <a:t>…</a:t>
            </a:r>
          </a:p>
          <a:p>
            <a:pPr lvl="0" algn="l">
              <a:defRPr/>
            </a:pP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 animBg="1"/>
      <p:bldP spid="29" grpId="0" animBg="1"/>
      <p:bldP spid="30" grpId="0"/>
      <p:bldP spid="8" grpId="0" animBg="1"/>
      <p:bldP spid="31" grpId="0" animBg="1"/>
      <p:bldP spid="32" grpId="0" animBg="1"/>
      <p:bldP spid="33" grpId="0"/>
      <p:bldP spid="35" grpId="0" animBg="1"/>
      <p:bldP spid="36" grpId="0" animBg="1"/>
      <p:bldP spid="37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t="128" r="29306" b="2533"/>
          <a:stretch/>
        </p:blipFill>
        <p:spPr>
          <a:xfrm flipH="1">
            <a:off x="10744199" y="256793"/>
            <a:ext cx="14782800" cy="13230607"/>
          </a:xfrm>
          <a:prstGeom prst="rect">
            <a:avLst/>
          </a:prstGeom>
        </p:spPr>
      </p:pic>
      <p:sp>
        <p:nvSpPr>
          <p:cNvPr id="3" name="Triangolo rettangolo 2"/>
          <p:cNvSpPr/>
          <p:nvPr/>
        </p:nvSpPr>
        <p:spPr>
          <a:xfrm rot="3187634">
            <a:off x="7436880" y="-2182645"/>
            <a:ext cx="13192196" cy="15277178"/>
          </a:xfrm>
          <a:prstGeom prst="rtTriangl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13536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124028"/>
            <a:ext cx="132840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08" y="11800321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417233"/>
            <a:ext cx="21294491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STATE OF THE PLAY IN OUR REGION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282830" y="4215781"/>
            <a:ext cx="99947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6000" b="1" dirty="0">
                <a:latin typeface="Century Gothic" panose="020B0502020202020204" pitchFamily="34" charset="0"/>
              </a:rPr>
              <a:t>SOME INTERESTING NEWS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  <a:defRPr/>
            </a:pPr>
            <a:endParaRPr lang="en-US" sz="4800" b="1" dirty="0">
              <a:latin typeface="Century Gothic" panose="020B0502020202020204" pitchFamily="34" charset="0"/>
            </a:endParaRPr>
          </a:p>
          <a:p>
            <a:pPr marL="742950" lvl="0" indent="-742950" algn="l">
              <a:buFont typeface="+mj-lt"/>
              <a:buAutoNum type="arabicPeriod"/>
              <a:defRPr/>
            </a:pPr>
            <a:r>
              <a:rPr lang="en-US" sz="4800" b="1" dirty="0">
                <a:latin typeface="Century Gothic" panose="020B0502020202020204" pitchFamily="34" charset="0"/>
              </a:rPr>
              <a:t>The Region intends to invest </a:t>
            </a:r>
            <a:r>
              <a:rPr lang="en-US" sz="4800" dirty="0">
                <a:latin typeface="Century Gothic" panose="020B0502020202020204" pitchFamily="34" charset="0"/>
              </a:rPr>
              <a:t>on the PISTICCI’s airport</a:t>
            </a:r>
          </a:p>
          <a:p>
            <a:pPr marL="742950" lvl="0" indent="-742950" algn="l">
              <a:buFont typeface="+mj-lt"/>
              <a:buAutoNum type="arabicPeriod"/>
              <a:defRPr/>
            </a:pPr>
            <a:endParaRPr lang="en-US" sz="4800" dirty="0">
              <a:latin typeface="Century Gothic" panose="020B0502020202020204" pitchFamily="34" charset="0"/>
            </a:endParaRPr>
          </a:p>
          <a:p>
            <a:pPr marL="742950" lvl="0" indent="-742950" algn="l">
              <a:buFont typeface="+mj-lt"/>
              <a:buAutoNum type="arabicPeriod"/>
              <a:defRPr/>
            </a:pPr>
            <a:r>
              <a:rPr lang="en-US" sz="4800" b="1" dirty="0">
                <a:latin typeface="Century Gothic" panose="020B0502020202020204" pitchFamily="34" charset="0"/>
              </a:rPr>
              <a:t>Val </a:t>
            </a:r>
            <a:r>
              <a:rPr lang="en-US" sz="4800" b="1" dirty="0" err="1">
                <a:latin typeface="Century Gothic" panose="020B0502020202020204" pitchFamily="34" charset="0"/>
              </a:rPr>
              <a:t>Basento</a:t>
            </a:r>
            <a:r>
              <a:rPr lang="en-US" sz="4800" b="1" dirty="0">
                <a:latin typeface="Century Gothic" panose="020B0502020202020204" pitchFamily="34" charset="0"/>
              </a:rPr>
              <a:t> </a:t>
            </a:r>
            <a:r>
              <a:rPr lang="en-US" sz="4800" dirty="0">
                <a:latin typeface="Century Gothic" panose="020B0502020202020204" pitchFamily="34" charset="0"/>
              </a:rPr>
              <a:t>(the area in which the airport is located) is now a </a:t>
            </a:r>
            <a:r>
              <a:rPr lang="en-US" sz="4800" b="1" dirty="0">
                <a:latin typeface="Century Gothic" panose="020B0502020202020204" pitchFamily="34" charset="0"/>
              </a:rPr>
              <a:t>special tax area</a:t>
            </a:r>
          </a:p>
        </p:txBody>
      </p:sp>
    </p:spTree>
    <p:extLst>
      <p:ext uri="{BB962C8B-B14F-4D97-AF65-F5344CB8AC3E}">
        <p14:creationId xmlns:p14="http://schemas.microsoft.com/office/powerpoint/2010/main" val="25925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0" r="-235"/>
          <a:stretch/>
        </p:blipFill>
        <p:spPr>
          <a:xfrm>
            <a:off x="3517" y="0"/>
            <a:ext cx="24456683" cy="13716000"/>
          </a:xfrm>
          <a:prstGeom prst="rect">
            <a:avLst/>
          </a:prstGeom>
        </p:spPr>
      </p:pic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800" y="11393834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-722142" y="6477000"/>
            <a:ext cx="25908000" cy="3549690"/>
          </a:xfrm>
          <a:prstGeom prst="rect">
            <a:avLst/>
          </a:prstGeom>
          <a:solidFill>
            <a:schemeClr val="bg2">
              <a:alpha val="37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WP2</a:t>
            </a:r>
          </a:p>
          <a:p>
            <a:pPr rtl="0" latinLnBrk="1" hangingPunct="0"/>
            <a:r>
              <a:rPr lang="en-US" sz="7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Feasibility study of the airport network </a:t>
            </a:r>
          </a:p>
          <a:p>
            <a:pPr rtl="0" latinLnBrk="1" hangingPunct="0"/>
            <a:r>
              <a:rPr lang="en-US" sz="7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operations and routes</a:t>
            </a:r>
            <a:endParaRPr kumimoji="0" lang="it-IT" sz="8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404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416"/>
          <p:cNvSpPr/>
          <p:nvPr/>
        </p:nvSpPr>
        <p:spPr>
          <a:xfrm>
            <a:off x="-8433" y="13398499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5" name="Shape 417"/>
          <p:cNvSpPr/>
          <p:nvPr/>
        </p:nvSpPr>
        <p:spPr>
          <a:xfrm>
            <a:off x="4849579" y="13398499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6" name="Shape 416"/>
          <p:cNvSpPr/>
          <p:nvPr/>
        </p:nvSpPr>
        <p:spPr>
          <a:xfrm>
            <a:off x="14600432" y="-17486"/>
            <a:ext cx="4915140" cy="317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19" name="Shape 417"/>
          <p:cNvSpPr/>
          <p:nvPr/>
        </p:nvSpPr>
        <p:spPr>
          <a:xfrm>
            <a:off x="19460428" y="-17486"/>
            <a:ext cx="4915139" cy="3175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0" name="Shape 418"/>
          <p:cNvSpPr/>
          <p:nvPr/>
        </p:nvSpPr>
        <p:spPr>
          <a:xfrm>
            <a:off x="4822865" y="-14583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1" name="Shape 419"/>
          <p:cNvSpPr/>
          <p:nvPr/>
        </p:nvSpPr>
        <p:spPr>
          <a:xfrm>
            <a:off x="-23966" y="-14583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2" name="Shape 420"/>
          <p:cNvSpPr/>
          <p:nvPr/>
        </p:nvSpPr>
        <p:spPr>
          <a:xfrm>
            <a:off x="9715261" y="-13952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3" name="Shape 419"/>
          <p:cNvSpPr/>
          <p:nvPr/>
        </p:nvSpPr>
        <p:spPr>
          <a:xfrm>
            <a:off x="14629900" y="13398499"/>
            <a:ext cx="4915140" cy="3175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4" name="Shape 420"/>
          <p:cNvSpPr/>
          <p:nvPr/>
        </p:nvSpPr>
        <p:spPr>
          <a:xfrm>
            <a:off x="19487911" y="13398499"/>
            <a:ext cx="4915139" cy="3175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5" name="Shape 418"/>
          <p:cNvSpPr/>
          <p:nvPr/>
        </p:nvSpPr>
        <p:spPr>
          <a:xfrm>
            <a:off x="9745048" y="13398499"/>
            <a:ext cx="4915139" cy="317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28" name="Tittel 1">
            <a:extLst>
              <a:ext uri="{FF2B5EF4-FFF2-40B4-BE49-F238E27FC236}">
                <a16:creationId xmlns:a16="http://schemas.microsoft.com/office/drawing/2014/main" id="{557DD6FA-72B3-45D6-AAFD-B315767FB9D6}"/>
              </a:ext>
            </a:extLst>
          </p:cNvPr>
          <p:cNvSpPr txBox="1">
            <a:spLocks/>
          </p:cNvSpPr>
          <p:nvPr/>
        </p:nvSpPr>
        <p:spPr>
          <a:xfrm>
            <a:off x="659535" y="531536"/>
            <a:ext cx="2756120" cy="246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 defTabSz="825500">
              <a:defRPr sz="12000" b="1">
                <a:solidFill>
                  <a:schemeClr val="tx1"/>
                </a:solidFill>
                <a:latin typeface="Raleway" pitchFamily="34" charset="0"/>
                <a:ea typeface="BebasNeueBold"/>
                <a:cs typeface="BebasNeueBold"/>
                <a:sym typeface="BebasNeueBold"/>
              </a:defRPr>
            </a:lvl1pPr>
            <a:lvl2pPr indent="228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2pPr>
            <a:lvl3pPr indent="457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3pPr>
            <a:lvl4pPr indent="685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4pPr>
            <a:lvl5pPr indent="9144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5pPr>
            <a:lvl6pPr indent="11430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6pPr>
            <a:lvl7pPr indent="13716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7pPr>
            <a:lvl8pPr indent="16002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8pPr>
            <a:lvl9pPr indent="1828800" algn="ctr" defTabSz="825500">
              <a:defRPr sz="9000" b="1">
                <a:solidFill>
                  <a:srgbClr val="212830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9pPr>
          </a:lstStyle>
          <a:p>
            <a:r>
              <a:rPr lang="en-GB" sz="8001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WP2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38" name="Connettore 1 8">
            <a:extLst>
              <a:ext uri="{FF2B5EF4-FFF2-40B4-BE49-F238E27FC236}">
                <a16:creationId xmlns:a16="http://schemas.microsoft.com/office/drawing/2014/main" id="{99201970-3DAD-470F-A2C5-61315DA2F720}"/>
              </a:ext>
            </a:extLst>
          </p:cNvPr>
          <p:cNvCxnSpPr/>
          <p:nvPr/>
        </p:nvCxnSpPr>
        <p:spPr>
          <a:xfrm>
            <a:off x="1260709" y="2282450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tel 1">
            <a:extLst>
              <a:ext uri="{FF2B5EF4-FFF2-40B4-BE49-F238E27FC236}">
                <a16:creationId xmlns:a16="http://schemas.microsoft.com/office/drawing/2014/main" id="{088DC000-6534-4EB9-AB74-5778EC5424FA}"/>
              </a:ext>
            </a:extLst>
          </p:cNvPr>
          <p:cNvSpPr txBox="1">
            <a:spLocks/>
          </p:cNvSpPr>
          <p:nvPr/>
        </p:nvSpPr>
        <p:spPr>
          <a:xfrm>
            <a:off x="3690594" y="1327416"/>
            <a:ext cx="11244605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Feasibility study of the airport network operations and routes, mapping </a:t>
            </a:r>
          </a:p>
          <a:p>
            <a:r>
              <a:rPr lang="en-US" sz="2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of investment needs, especially concerning green innovation</a:t>
            </a:r>
            <a:endParaRPr lang="en-GB" sz="2400" b="0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Picture 5" descr="logo-gal-per-web">
            <a:extLst>
              <a:ext uri="{FF2B5EF4-FFF2-40B4-BE49-F238E27FC236}">
                <a16:creationId xmlns:a16="http://schemas.microsoft.com/office/drawing/2014/main" id="{A236A66C-5F22-4C50-94C4-7F2441D3E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712" y="834196"/>
            <a:ext cx="2680892" cy="134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nettore 1 19">
            <a:extLst>
              <a:ext uri="{FF2B5EF4-FFF2-40B4-BE49-F238E27FC236}">
                <a16:creationId xmlns:a16="http://schemas.microsoft.com/office/drawing/2014/main" id="{B5430A4C-F245-40DD-BE60-01F13664389C}"/>
              </a:ext>
            </a:extLst>
          </p:cNvPr>
          <p:cNvCxnSpPr/>
          <p:nvPr/>
        </p:nvCxnSpPr>
        <p:spPr>
          <a:xfrm>
            <a:off x="1260709" y="3124028"/>
            <a:ext cx="21135895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tel 1">
            <a:extLst>
              <a:ext uri="{FF2B5EF4-FFF2-40B4-BE49-F238E27FC236}">
                <a16:creationId xmlns:a16="http://schemas.microsoft.com/office/drawing/2014/main" id="{BC0A691B-4B36-4096-8EE1-C2A49585EA9A}"/>
              </a:ext>
            </a:extLst>
          </p:cNvPr>
          <p:cNvSpPr txBox="1">
            <a:spLocks/>
          </p:cNvSpPr>
          <p:nvPr/>
        </p:nvSpPr>
        <p:spPr>
          <a:xfrm>
            <a:off x="1260708" y="2417233"/>
            <a:ext cx="21294491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7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2">
                    <a:lumMod val="25000"/>
                  </a:schemeClr>
                </a:solidFill>
                <a:latin typeface="Century Gothic" panose="020B0502020202020204" pitchFamily="34" charset="0"/>
              </a:rPr>
              <a:t>TASK 1 - BUILDING THE TEAM AND DRAFTING THE SPECIFICATION OF FEASIBILITY STUDY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F252240E-E36D-4C85-9B84-FB186645D0BA}"/>
              </a:ext>
            </a:extLst>
          </p:cNvPr>
          <p:cNvSpPr txBox="1"/>
          <p:nvPr/>
        </p:nvSpPr>
        <p:spPr>
          <a:xfrm>
            <a:off x="6381750" y="3743900"/>
            <a:ext cx="1162050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5000" b="1" i="0" u="none" strike="noStrike" cap="none" spc="0" normalizeH="0" baseline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BUILDING</a:t>
            </a:r>
            <a:r>
              <a:rPr kumimoji="0" lang="it-IT" sz="5000" b="1" i="0" u="none" strike="noStrike" cap="none" spc="0" normalizeH="0" dirty="0">
                <a:ln>
                  <a:noFill/>
                </a:ln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entury Gothic" panose="020B0502020202020204" pitchFamily="34" charset="0"/>
                <a:sym typeface="Helvetica Light"/>
              </a:rPr>
              <a:t> THE </a:t>
            </a:r>
            <a:r>
              <a:rPr lang="it-IT" b="1" dirty="0">
                <a:solidFill>
                  <a:srgbClr val="00BA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NETWORK</a:t>
            </a:r>
            <a:endParaRPr kumimoji="0" lang="it-IT" sz="5000" b="1" i="0" u="none" strike="noStrike" cap="none" spc="0" normalizeH="0" baseline="0" dirty="0">
              <a:ln>
                <a:noFill/>
              </a:ln>
              <a:solidFill>
                <a:srgbClr val="00BA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entury Gothic" panose="020B0502020202020204" pitchFamily="34" charset="0"/>
              <a:sym typeface="Helvetica Light"/>
            </a:endParaRPr>
          </a:p>
        </p:txBody>
      </p:sp>
      <p:graphicFrame>
        <p:nvGraphicFramePr>
          <p:cNvPr id="26" name="Tabella 11">
            <a:extLst>
              <a:ext uri="{FF2B5EF4-FFF2-40B4-BE49-F238E27FC236}">
                <a16:creationId xmlns:a16="http://schemas.microsoft.com/office/drawing/2014/main" id="{3086C5C9-4704-4C81-97C6-B84E86F0C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326106"/>
              </p:ext>
            </p:extLst>
          </p:nvPr>
        </p:nvGraphicFramePr>
        <p:xfrm>
          <a:off x="1260708" y="5235806"/>
          <a:ext cx="21135896" cy="5516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7716">
                  <a:extLst>
                    <a:ext uri="{9D8B030D-6E8A-4147-A177-3AD203B41FA5}">
                      <a16:colId xmlns:a16="http://schemas.microsoft.com/office/drawing/2014/main" val="1495693884"/>
                    </a:ext>
                  </a:extLst>
                </a:gridCol>
                <a:gridCol w="4472792">
                  <a:extLst>
                    <a:ext uri="{9D8B030D-6E8A-4147-A177-3AD203B41FA5}">
                      <a16:colId xmlns:a16="http://schemas.microsoft.com/office/drawing/2014/main" val="2246360753"/>
                    </a:ext>
                  </a:extLst>
                </a:gridCol>
                <a:gridCol w="4472792">
                  <a:extLst>
                    <a:ext uri="{9D8B030D-6E8A-4147-A177-3AD203B41FA5}">
                      <a16:colId xmlns:a16="http://schemas.microsoft.com/office/drawing/2014/main" val="77393506"/>
                    </a:ext>
                  </a:extLst>
                </a:gridCol>
                <a:gridCol w="4472792">
                  <a:extLst>
                    <a:ext uri="{9D8B030D-6E8A-4147-A177-3AD203B41FA5}">
                      <a16:colId xmlns:a16="http://schemas.microsoft.com/office/drawing/2014/main" val="1235308152"/>
                    </a:ext>
                  </a:extLst>
                </a:gridCol>
                <a:gridCol w="2279804">
                  <a:extLst>
                    <a:ext uri="{9D8B030D-6E8A-4147-A177-3AD203B41FA5}">
                      <a16:colId xmlns:a16="http://schemas.microsoft.com/office/drawing/2014/main" val="930686366"/>
                    </a:ext>
                  </a:extLst>
                </a:gridCol>
              </a:tblGrid>
              <a:tr h="579115">
                <a:tc>
                  <a:txBody>
                    <a:bodyPr/>
                    <a:lstStyle/>
                    <a:p>
                      <a:pPr algn="ctr"/>
                      <a:r>
                        <a:rPr kumimoji="0" lang="it-IT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33383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DESCRIPTION</a:t>
                      </a:r>
                      <a:endParaRPr kumimoji="0" lang="it-IT" sz="2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33383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Roboto Regula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33383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OBJECTIVE(S)</a:t>
                      </a:r>
                      <a:endParaRPr kumimoji="0" lang="it-IT" sz="2800" b="1" i="0" u="none" strike="noStrike" cap="none" spc="0" normalizeH="0" baseline="0" dirty="0">
                        <a:ln>
                          <a:noFill/>
                        </a:ln>
                        <a:solidFill>
                          <a:srgbClr val="33383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Roboto Regula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33383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METHODOLOGY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33383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OUTPUT(S)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8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33383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TIMING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A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086968"/>
                  </a:ext>
                </a:extLst>
              </a:tr>
              <a:tr h="2011685">
                <a:tc>
                  <a:txBody>
                    <a:bodyPr/>
                    <a:lstStyle/>
                    <a:p>
                      <a:pPr marL="457200" marR="0" lvl="0" indent="-457200" algn="just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sym typeface="Helvetica Light"/>
                        </a:rPr>
                        <a:t>Mapping and motivating the relevant players in Italy, Estonia, Sweden and Slovenia 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sym typeface="Helvetica Light"/>
                        </a:rPr>
                        <a:t>(Universities, Aviation Academies, Aviation Institutions, Business Support Organizations, National and Local PAs, etc.)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Identification of the players to be involved in the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Development of a list of reliable and relevant players to be involved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Overall database including information about the identified players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From Nov. 2019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3864253"/>
                  </a:ext>
                </a:extLst>
              </a:tr>
              <a:tr h="2011685">
                <a:tc>
                  <a:txBody>
                    <a:bodyPr/>
                    <a:lstStyle/>
                    <a:p>
                      <a:pPr marL="457200" marR="0" lvl="0" indent="-45720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Signing the MoU with the identified players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Local and transnational networking</a:t>
                      </a:r>
                    </a:p>
                    <a:p>
                      <a:pPr marL="342900" marR="0" lvl="0" indent="-342900" algn="just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Ensuring advanced know how to the project</a:t>
                      </a:r>
                    </a:p>
                    <a:p>
                      <a:pPr marL="342900" marR="0" lvl="0" indent="-342900" algn="just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Ensuring visibility to the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Development of the </a:t>
                      </a:r>
                      <a:r>
                        <a:rPr kumimoji="0" lang="it-IT" sz="24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MoU</a:t>
                      </a:r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 template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ü"/>
                      </a:pPr>
                      <a:r>
                        <a:rPr kumimoji="0" lang="it-IT" sz="24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Collecting</a:t>
                      </a:r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 signatures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kumimoji="0" lang="it-IT" sz="2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Roboto Regula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4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MoU</a:t>
                      </a:r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 with  the </a:t>
                      </a: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identified players</a:t>
                      </a:r>
                    </a:p>
                    <a:p>
                      <a:pPr algn="ctr"/>
                      <a:endParaRPr kumimoji="0" lang="en-US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Helvetica Light"/>
                      </a:endParaRPr>
                    </a:p>
                    <a:p>
                      <a:pPr algn="ctr"/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NOT NEEDED IN ALL THE PROJECT COUNTRIES </a:t>
                      </a:r>
                      <a:r>
                        <a:rPr kumimoji="0" lang="en-US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Helvetica Light"/>
                        </a:rPr>
                        <a:t>(??)</a:t>
                      </a:r>
                      <a:endParaRPr kumimoji="0" lang="it-IT" sz="2400" b="1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  <a:sym typeface="Roboto Regular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From </a:t>
                      </a:r>
                      <a:r>
                        <a:rPr kumimoji="0" lang="it-IT" sz="2400" b="0" i="0" u="none" strike="noStrike" kern="0" cap="none" spc="0" normalizeH="0" baseline="0" dirty="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Jan</a:t>
                      </a:r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. 2020 </a:t>
                      </a:r>
                    </a:p>
                    <a:p>
                      <a:pPr algn="ctr"/>
                      <a:r>
                        <a:rPr kumimoji="0" lang="it-IT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to </a:t>
                      </a:r>
                      <a:r>
                        <a:rPr kumimoji="0" lang="it-IT" sz="2400" b="1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sym typeface="Roboto Regular"/>
                        </a:rPr>
                        <a:t>Mar.  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416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8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MaxPro_Multi Color (Light Version)">
      <a:dk1>
        <a:srgbClr val="8A9297"/>
      </a:dk1>
      <a:lt1>
        <a:srgbClr val="BBBFC3"/>
      </a:lt1>
      <a:dk2>
        <a:srgbClr val="DCDFE1"/>
      </a:dk2>
      <a:lt2>
        <a:srgbClr val="FFFFFF"/>
      </a:lt2>
      <a:accent1>
        <a:srgbClr val="89C600"/>
      </a:accent1>
      <a:accent2>
        <a:srgbClr val="00B392"/>
      </a:accent2>
      <a:accent3>
        <a:srgbClr val="00BAF7"/>
      </a:accent3>
      <a:accent4>
        <a:srgbClr val="FFC000"/>
      </a:accent4>
      <a:accent5>
        <a:srgbClr val="F62400"/>
      </a:accent5>
      <a:accent6>
        <a:srgbClr val="212830"/>
      </a:accent6>
      <a:hlink>
        <a:srgbClr val="343E48"/>
      </a:hlink>
      <a:folHlink>
        <a:srgbClr val="565F68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1413</Words>
  <Application>Microsoft Office PowerPoint</Application>
  <PresentationFormat>Personalizzato</PresentationFormat>
  <Paragraphs>412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Avenir Book</vt:lpstr>
      <vt:lpstr>BebasNeueBold</vt:lpstr>
      <vt:lpstr>Century Gothic</vt:lpstr>
      <vt:lpstr>Gill Sans</vt:lpstr>
      <vt:lpstr>Helvetica</vt:lpstr>
      <vt:lpstr>Helvetica Light</vt:lpstr>
      <vt:lpstr>Open Sans</vt:lpstr>
      <vt:lpstr>Oswald</vt:lpstr>
      <vt:lpstr>Raleway</vt:lpstr>
      <vt:lpstr>Roboto Light</vt:lpstr>
      <vt:lpstr>Roboto Regular</vt:lpstr>
      <vt:lpstr>Wingdings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Rezaul Karim</dc:creator>
  <cp:lastModifiedBy>Nicola Vita</cp:lastModifiedBy>
  <cp:revision>347</cp:revision>
  <cp:lastPrinted>2019-11-15T18:22:47Z</cp:lastPrinted>
  <dcterms:modified xsi:type="dcterms:W3CDTF">2020-02-05T08:19:45Z</dcterms:modified>
</cp:coreProperties>
</file>