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autoCompressPictures="0">
  <p:sldMasterIdLst>
    <p:sldMasterId id="2147483648" r:id="rId1"/>
  </p:sldMasterIdLst>
  <p:notesMasterIdLst>
    <p:notesMasterId r:id="rId22"/>
  </p:notesMasterIdLst>
  <p:sldIdLst>
    <p:sldId id="256" r:id="rId2"/>
    <p:sldId id="265" r:id="rId3"/>
    <p:sldId id="280" r:id="rId4"/>
    <p:sldId id="281" r:id="rId5"/>
    <p:sldId id="282" r:id="rId6"/>
    <p:sldId id="257" r:id="rId7"/>
    <p:sldId id="269" r:id="rId8"/>
    <p:sldId id="260" r:id="rId9"/>
    <p:sldId id="263" r:id="rId10"/>
    <p:sldId id="261" r:id="rId11"/>
    <p:sldId id="271" r:id="rId12"/>
    <p:sldId id="272" r:id="rId13"/>
    <p:sldId id="273" r:id="rId14"/>
    <p:sldId id="274" r:id="rId15"/>
    <p:sldId id="277" r:id="rId16"/>
    <p:sldId id="275" r:id="rId17"/>
    <p:sldId id="278" r:id="rId18"/>
    <p:sldId id="276" r:id="rId19"/>
    <p:sldId id="279"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997" autoAdjust="0"/>
    <p:restoredTop sz="94660"/>
  </p:normalViewPr>
  <p:slideViewPr>
    <p:cSldViewPr snapToGrid="0">
      <p:cViewPr varScale="1">
        <p:scale>
          <a:sx n="88" d="100"/>
          <a:sy n="88" d="100"/>
        </p:scale>
        <p:origin x="-112" y="-6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70A5D-75EF-41DA-B974-84187869DE2F}" type="datetimeFigureOut">
              <a:rPr lang="en-GB" smtClean="0"/>
              <a:pPr/>
              <a:t>2/12/20</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F735C-F0CC-4F6F-B74B-95DD732C293E}"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423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a:p>
        </p:txBody>
      </p:sp>
      <p:sp>
        <p:nvSpPr>
          <p:cNvPr id="4" name="Označba mesta številke diapozitiva 3"/>
          <p:cNvSpPr>
            <a:spLocks noGrp="1"/>
          </p:cNvSpPr>
          <p:nvPr>
            <p:ph type="sldNum" sz="quarter" idx="10"/>
          </p:nvPr>
        </p:nvSpPr>
        <p:spPr/>
        <p:txBody>
          <a:bodyPr/>
          <a:lstStyle/>
          <a:p>
            <a:fld id="{451F735C-F0CC-4F6F-B74B-95DD732C293E}" type="slidenum">
              <a:rPr lang="en-GB" smtClean="0"/>
              <a:pPr/>
              <a:t>6</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572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Naslov in besedilo">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sl-SI" noProof="1" smtClean="0"/>
              <a:t>Uredite sloge besedila matrice</a:t>
            </a:r>
          </a:p>
          <a:p>
            <a:pPr lvl="1"/>
            <a:r>
              <a:rPr lang="sl-SI" noProof="1" smtClean="0"/>
              <a:t>Druga raven</a:t>
            </a:r>
          </a:p>
          <a:p>
            <a:pPr lvl="2"/>
            <a:r>
              <a:rPr lang="sl-SI" noProof="1" smtClean="0"/>
              <a:t>Tretja raven</a:t>
            </a:r>
          </a:p>
          <a:p>
            <a:pPr lvl="3"/>
            <a:r>
              <a:rPr lang="sl-SI" noProof="1" smtClean="0"/>
              <a:t>Četrta raven</a:t>
            </a:r>
          </a:p>
          <a:p>
            <a:pPr lvl="4"/>
            <a:r>
              <a:rPr lang="sl-SI" noProof="1" smtClean="0"/>
              <a:t>Peta raven</a:t>
            </a:r>
            <a:endParaRPr lang="en-US"/>
          </a:p>
        </p:txBody>
      </p:sp>
      <p:sp>
        <p:nvSpPr>
          <p:cNvPr id="5" name="Rectangle 4"/>
          <p:cNvSpPr>
            <a:spLocks noGrp="1"/>
          </p:cNvSpPr>
          <p:nvPr>
            <p:ph type="dt" sz="half" idx="10"/>
          </p:nvPr>
        </p:nvSpPr>
        <p:spPr/>
        <p:txBody>
          <a:bodyPr/>
          <a:lstStyle/>
          <a:p>
            <a:fld id="{7E41B819-6633-4615-BB07-C55D005E14AD}" type="datetimeFigureOut">
              <a:rPr lang="en-US" smtClean="0">
                <a:solidFill>
                  <a:srgbClr val="4E3B30"/>
                </a:solidFill>
              </a:rPr>
              <a:pPr/>
              <a:t>2/12/20</a:t>
            </a:fld>
            <a:endParaRPr lang="en-US" dirty="0">
              <a:solidFill>
                <a:srgbClr val="4E3B30"/>
              </a:solidFill>
            </a:endParaRPr>
          </a:p>
        </p:txBody>
      </p:sp>
      <p:sp>
        <p:nvSpPr>
          <p:cNvPr id="28" name="Rectangle 5"/>
          <p:cNvSpPr>
            <a:spLocks noGrp="1"/>
          </p:cNvSpPr>
          <p:nvPr>
            <p:ph type="ftr" sz="quarter" idx="11"/>
          </p:nvPr>
        </p:nvSpPr>
        <p:spPr/>
        <p:txBody>
          <a:bodyPr/>
          <a:lstStyle/>
          <a:p>
            <a:endParaRPr lang="en-US" dirty="0">
              <a:solidFill>
                <a:srgbClr val="4E3B30"/>
              </a:solidFill>
            </a:endParaRPr>
          </a:p>
        </p:txBody>
      </p:sp>
      <p:sp>
        <p:nvSpPr>
          <p:cNvPr id="19" name="Rectangle 6"/>
          <p:cNvSpPr>
            <a:spLocks noGrp="1"/>
          </p:cNvSpPr>
          <p:nvPr>
            <p:ph type="sldNum" sz="quarter" idx="12"/>
          </p:nvPr>
        </p:nvSpPr>
        <p:spPr/>
        <p:txBody>
          <a:bodyPr/>
          <a:lstStyle/>
          <a:p>
            <a:fld id="{50935222-B196-4F9B-9AEC-1292459A754A}"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89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r>
              <a:rPr lang="en-US" smtClean="0"/>
              <a:t>20. March, 2019</a:t>
            </a:r>
            <a:endParaRPr lang="en-US" dirty="0"/>
          </a:p>
        </p:txBody>
      </p:sp>
      <p:sp>
        <p:nvSpPr>
          <p:cNvPr id="5" name="Footer Placeholder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r>
              <a:rPr lang="en-US" smtClean="0"/>
              <a:t>20. March, 2019</a:t>
            </a:r>
            <a:endParaRPr lang="en-US" dirty="0"/>
          </a:p>
        </p:txBody>
      </p:sp>
      <p:sp>
        <p:nvSpPr>
          <p:cNvPr id="8" name="Footer Placeholder 7"/>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r>
              <a:rPr lang="en-US" smtClean="0"/>
              <a:t>20. March, 2019</a:t>
            </a:r>
            <a:endParaRPr lang="en-US" dirty="0"/>
          </a:p>
        </p:txBody>
      </p:sp>
      <p:sp>
        <p:nvSpPr>
          <p:cNvPr id="4" name="Footer Placeholder 3"/>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 March, 2019</a:t>
            </a:r>
            <a:endParaRPr lang="en-US" dirty="0"/>
          </a:p>
        </p:txBody>
      </p:sp>
      <p:sp>
        <p:nvSpPr>
          <p:cNvPr id="3" name="Footer Placeholder 2"/>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r>
              <a:rPr lang="en-US" smtClean="0"/>
              <a:t>20. March, 2019</a:t>
            </a:r>
            <a:endParaRPr lang="en-US" dirty="0"/>
          </a:p>
        </p:txBody>
      </p:sp>
      <p:sp>
        <p:nvSpPr>
          <p:cNvPr id="6" name="Footer Placeholder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20. March, 2019</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SLOVENIA - Airport Maribor - Goran ŠOSTER - LAG Prlekija - TNC Project Airports EU_CHI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maribor-airport.si/Interaktivnoletali%C5%A1%C4%8De/Fotogalerija.aspx" TargetMode="Externa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isitruraleurop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prlekija.com/" TargetMode="External"/><Relationship Id="rId4" Type="http://schemas.openxmlformats.org/officeDocument/2006/relationships/hyperlink" Target="http://www.las-prlekija.com/" TargetMode="External"/><Relationship Id="rId1" Type="http://schemas.openxmlformats.org/officeDocument/2006/relationships/slideLayout" Target="../slideLayouts/slideLayout13.xml"/><Relationship Id="rId2" Type="http://schemas.openxmlformats.org/officeDocument/2006/relationships/hyperlink" Target="mailto:goran@prlekij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ctrTitle"/>
          </p:nvPr>
        </p:nvSpPr>
        <p:spPr>
          <a:xfrm>
            <a:off x="2589213" y="1226916"/>
            <a:ext cx="8915399" cy="3550466"/>
          </a:xfrm>
        </p:spPr>
        <p:txBody>
          <a:bodyPr>
            <a:normAutofit/>
          </a:bodyPr>
          <a:lstStyle/>
          <a:p>
            <a:r>
              <a:rPr lang="sl-SI" b="1" dirty="0" smtClean="0"/>
              <a:t>SLOVENIA</a:t>
            </a:r>
            <a:r>
              <a:rPr lang="sl-SI" dirty="0" smtClean="0"/>
              <a:t/>
            </a:r>
            <a:br>
              <a:rPr lang="sl-SI" dirty="0" smtClean="0"/>
            </a:br>
            <a:r>
              <a:rPr lang="sl-SI" dirty="0"/>
              <a:t/>
            </a:r>
            <a:br>
              <a:rPr lang="sl-SI" dirty="0"/>
            </a:br>
            <a:r>
              <a:rPr lang="sl-SI" dirty="0" smtClean="0"/>
              <a:t>LAG PRLEKIJA</a:t>
            </a:r>
            <a:br>
              <a:rPr lang="sl-SI" dirty="0" smtClean="0"/>
            </a:br>
            <a:endParaRPr lang="en-GB" dirty="0"/>
          </a:p>
        </p:txBody>
      </p:sp>
      <p:sp>
        <p:nvSpPr>
          <p:cNvPr id="3" name="Podnaslov 2"/>
          <p:cNvSpPr>
            <a:spLocks noGrp="1"/>
          </p:cNvSpPr>
          <p:nvPr>
            <p:ph type="subTitle" idx="1"/>
          </p:nvPr>
        </p:nvSpPr>
        <p:spPr/>
        <p:txBody>
          <a:bodyPr/>
          <a:lstStyle/>
          <a:p>
            <a:r>
              <a:rPr lang="sl-SI" b="1" dirty="0" smtClean="0"/>
              <a:t>GORAN ŠOSTER, Manager of LAG PRLEKIJA / DEVELOPMENT AGENCY</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95425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dirty="0">
                <a:hlinkClick r:id="rId2"/>
              </a:rPr>
              <a:t>http://</a:t>
            </a:r>
            <a:r>
              <a:rPr lang="en-GB" dirty="0" smtClean="0">
                <a:hlinkClick r:id="rId2"/>
              </a:rPr>
              <a:t>www.maribor-airport.si/Interaktivnoletali%C5%A1%C4%8De/Fotogalerija.aspx</a:t>
            </a:r>
            <a:r>
              <a:rPr lang="sl-SI" dirty="0" smtClean="0"/>
              <a:t> </a:t>
            </a:r>
            <a:endParaRPr lang="en-GB" dirty="0"/>
          </a:p>
        </p:txBody>
      </p:sp>
      <p:pic>
        <p:nvPicPr>
          <p:cNvPr id="8" name="Označba mesta slike 7"/>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305" r="15305"/>
          <a:stretch>
            <a:fillRect/>
          </a:stretch>
        </p:blipFill>
        <p:spPr/>
      </p:pic>
      <p:sp>
        <p:nvSpPr>
          <p:cNvPr id="4" name="Označba mesta besedila 3"/>
          <p:cNvSpPr>
            <a:spLocks noGrp="1"/>
          </p:cNvSpPr>
          <p:nvPr>
            <p:ph type="body" sz="half" idx="2"/>
          </p:nvPr>
        </p:nvSpPr>
        <p:spPr/>
        <p:txBody>
          <a:bodyPr>
            <a:normAutofit/>
          </a:bodyPr>
          <a:lstStyle/>
          <a:p>
            <a:r>
              <a:rPr lang="sl-SI" sz="2400" dirty="0" smtClean="0"/>
              <a:t>PHOTOGALERY</a:t>
            </a:r>
            <a:endParaRPr lang="en-GB" sz="2400" dirty="0"/>
          </a:p>
        </p:txBody>
      </p:sp>
      <p:sp>
        <p:nvSpPr>
          <p:cNvPr id="5" name="Označba mesta datuma 4"/>
          <p:cNvSpPr>
            <a:spLocks noGrp="1"/>
          </p:cNvSpPr>
          <p:nvPr>
            <p:ph type="dt" sz="half" idx="10"/>
          </p:nvPr>
        </p:nvSpPr>
        <p:spPr/>
        <p:txBody>
          <a:bodyPr/>
          <a:lstStyle/>
          <a:p>
            <a:r>
              <a:rPr lang="sl-SI" dirty="0" smtClean="0"/>
              <a:t>5./6. Feb</a:t>
            </a:r>
            <a:r>
              <a:rPr lang="en-US" dirty="0" smtClean="0"/>
              <a:t>, 20</a:t>
            </a:r>
            <a:r>
              <a:rPr lang="sl-SI" dirty="0" smtClean="0"/>
              <a:t>20</a:t>
            </a:r>
            <a:endParaRPr lang="en-US" dirty="0"/>
          </a:p>
        </p:txBody>
      </p:sp>
      <p:sp>
        <p:nvSpPr>
          <p:cNvPr id="6" name="Označba mesta noge 5"/>
          <p:cNvSpPr>
            <a:spLocks noGrp="1"/>
          </p:cNvSpPr>
          <p:nvPr>
            <p:ph type="ftr" sz="quarter" idx="11"/>
          </p:nvPr>
        </p:nvSpPr>
        <p:spPr/>
        <p:txBody>
          <a:bodyPr/>
          <a:lstStyle/>
          <a:p>
            <a:r>
              <a:rPr lang="en-US" dirty="0" smtClean="0"/>
              <a:t>SLOVENIA</a:t>
            </a:r>
            <a:r>
              <a:rPr lang="sl-SI" dirty="0" smtClean="0"/>
              <a:t> -</a:t>
            </a:r>
            <a:r>
              <a:rPr lang="en-US" dirty="0" smtClean="0"/>
              <a:t> Goran ŠOSTER - LAG Prlekija - TNC Project Airports EU_CHI</a:t>
            </a:r>
            <a:endParaRPr lang="en-US" dirty="0"/>
          </a:p>
        </p:txBody>
      </p:sp>
      <p:sp>
        <p:nvSpPr>
          <p:cNvPr id="7" name="Označba mesta številke diapozitiva 6"/>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52841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fontScale="92500" lnSpcReduction="20000"/>
          </a:bodyPr>
          <a:lstStyle/>
          <a:p>
            <a:pPr marL="0" indent="0">
              <a:buNone/>
            </a:pPr>
            <a:r>
              <a:rPr lang="en-GB" dirty="0"/>
              <a:t>Task 1: </a:t>
            </a:r>
            <a:r>
              <a:rPr lang="sl-SI" dirty="0"/>
              <a:t> </a:t>
            </a:r>
            <a:endParaRPr lang="sl-SI" dirty="0" smtClean="0"/>
          </a:p>
          <a:p>
            <a:pPr marL="0" indent="0">
              <a:buNone/>
            </a:pPr>
            <a:r>
              <a:rPr lang="en-GB" sz="2400" b="1" dirty="0" smtClean="0"/>
              <a:t>Development </a:t>
            </a:r>
            <a:r>
              <a:rPr lang="en-GB" sz="2400" b="1" dirty="0"/>
              <a:t>of joint rural tourism platform to introduce local destinations and </a:t>
            </a:r>
            <a:r>
              <a:rPr lang="en-GB" sz="2400" b="1" dirty="0" smtClean="0"/>
              <a:t>products</a:t>
            </a:r>
            <a:r>
              <a:rPr lang="en-GB" sz="2400" b="1" dirty="0"/>
              <a:t> </a:t>
            </a:r>
            <a:endParaRPr lang="en-GB" sz="2400" dirty="0"/>
          </a:p>
          <a:p>
            <a:pPr marL="0" indent="0">
              <a:buNone/>
            </a:pPr>
            <a:endParaRPr lang="sl-SI" dirty="0" smtClean="0"/>
          </a:p>
          <a:p>
            <a:pPr marL="0" indent="0">
              <a:buNone/>
            </a:pPr>
            <a:r>
              <a:rPr lang="en-GB" dirty="0" smtClean="0"/>
              <a:t>Activities</a:t>
            </a:r>
            <a:r>
              <a:rPr lang="sl-SI" dirty="0" smtClean="0"/>
              <a:t> 1.1.</a:t>
            </a:r>
            <a:endParaRPr lang="en-GB" dirty="0"/>
          </a:p>
          <a:p>
            <a:pPr marL="0" indent="0">
              <a:buNone/>
            </a:pPr>
            <a:r>
              <a:rPr lang="en-GB" b="1" dirty="0" smtClean="0"/>
              <a:t>Mapping </a:t>
            </a:r>
            <a:r>
              <a:rPr lang="en-GB" b="1" dirty="0"/>
              <a:t>the assets of partners and partner’s areas (tourism aspect)</a:t>
            </a:r>
          </a:p>
          <a:p>
            <a:pPr lvl="0"/>
            <a:r>
              <a:rPr lang="en-GB" dirty="0"/>
              <a:t>Preparing the guidelines for partners and the questionnaire with the aim to gather the data about the assets, opportunities and challenges in tourism from the regions involved. Regions are considered as the areas in the circle 50-100 km around the secondary airports. Guidelines and questionnaires prepared by the lead partner of WP 5.  </a:t>
            </a:r>
            <a:r>
              <a:rPr lang="sl-SI" dirty="0" err="1" smtClean="0"/>
              <a:t>March</a:t>
            </a:r>
            <a:r>
              <a:rPr lang="sl-SI" dirty="0" smtClean="0"/>
              <a:t>-April</a:t>
            </a:r>
            <a:r>
              <a:rPr lang="en-GB" dirty="0" smtClean="0"/>
              <a:t> </a:t>
            </a:r>
            <a:r>
              <a:rPr lang="en-GB" dirty="0"/>
              <a:t>2020. </a:t>
            </a:r>
          </a:p>
          <a:p>
            <a:pPr lvl="0"/>
            <a:r>
              <a:rPr lang="en-GB" dirty="0"/>
              <a:t>Partners gathering the data about tourist assets, capacities and trends in their regions. Filling the questionnaires with assistance from the tourist boards/agencies in particular regions. </a:t>
            </a:r>
            <a:r>
              <a:rPr lang="en-GB" dirty="0" smtClean="0"/>
              <a:t>Ma</a:t>
            </a:r>
            <a:r>
              <a:rPr lang="sl-SI" dirty="0" smtClean="0"/>
              <a:t>y-</a:t>
            </a:r>
            <a:r>
              <a:rPr lang="sl-SI" dirty="0" err="1" smtClean="0"/>
              <a:t>June</a:t>
            </a:r>
            <a:r>
              <a:rPr lang="en-GB" dirty="0" smtClean="0"/>
              <a:t> </a:t>
            </a:r>
            <a:r>
              <a:rPr lang="en-GB" dirty="0"/>
              <a:t>2020.</a:t>
            </a:r>
          </a:p>
          <a:p>
            <a:r>
              <a:rPr lang="en-GB" dirty="0"/>
              <a:t>Gathering the data and drafting the report, analysis of the potentials for development of rural tourism in the partnership around the TNC project. </a:t>
            </a:r>
            <a:r>
              <a:rPr lang="sl-SI" dirty="0" err="1" smtClean="0"/>
              <a:t>July-August</a:t>
            </a:r>
            <a:r>
              <a:rPr lang="en-GB" dirty="0" smtClean="0"/>
              <a:t> </a:t>
            </a:r>
            <a:r>
              <a:rPr lang="en-GB" dirty="0"/>
              <a:t>2020</a:t>
            </a:r>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88332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fontScale="92500" lnSpcReduction="20000"/>
          </a:bodyPr>
          <a:lstStyle/>
          <a:p>
            <a:pPr marL="0" indent="0">
              <a:buNone/>
            </a:pPr>
            <a:r>
              <a:rPr lang="en-GB" dirty="0"/>
              <a:t>Task </a:t>
            </a:r>
            <a:r>
              <a:rPr lang="sl-SI" dirty="0"/>
              <a:t>1</a:t>
            </a:r>
            <a:r>
              <a:rPr lang="en-GB" dirty="0" smtClean="0"/>
              <a:t>: </a:t>
            </a:r>
            <a:r>
              <a:rPr lang="sl-SI" dirty="0" smtClean="0"/>
              <a:t> </a:t>
            </a:r>
          </a:p>
          <a:p>
            <a:pPr marL="0" indent="0">
              <a:buNone/>
            </a:pPr>
            <a:r>
              <a:rPr lang="en-GB" sz="2400" b="1" dirty="0" smtClean="0"/>
              <a:t>Development </a:t>
            </a:r>
            <a:r>
              <a:rPr lang="en-GB" sz="2400" b="1" dirty="0"/>
              <a:t>of joint rural tourism platform to introduce local destinations and </a:t>
            </a:r>
            <a:r>
              <a:rPr lang="en-GB" sz="2400" b="1" dirty="0" smtClean="0"/>
              <a:t>products</a:t>
            </a:r>
            <a:r>
              <a:rPr lang="en-GB" sz="2400" b="1" dirty="0"/>
              <a:t> </a:t>
            </a:r>
            <a:endParaRPr lang="en-GB" sz="2400" dirty="0"/>
          </a:p>
          <a:p>
            <a:pPr marL="0" indent="0">
              <a:buNone/>
            </a:pPr>
            <a:endParaRPr lang="sl-SI" dirty="0" smtClean="0"/>
          </a:p>
          <a:p>
            <a:pPr marL="0" indent="0">
              <a:buNone/>
            </a:pPr>
            <a:r>
              <a:rPr lang="en-GB" dirty="0" smtClean="0"/>
              <a:t>Activities</a:t>
            </a:r>
            <a:r>
              <a:rPr lang="sl-SI" dirty="0" smtClean="0"/>
              <a:t> 1.2.</a:t>
            </a:r>
            <a:endParaRPr lang="en-GB" dirty="0"/>
          </a:p>
          <a:p>
            <a:pPr marL="0" indent="0">
              <a:buNone/>
            </a:pPr>
            <a:r>
              <a:rPr lang="en-GB" b="1" dirty="0"/>
              <a:t>Design of the platform of the European rural tourism network (e.g. </a:t>
            </a:r>
            <a:r>
              <a:rPr lang="en-GB" b="1" u="sng" dirty="0">
                <a:hlinkClick r:id="rId2"/>
              </a:rPr>
              <a:t>www.visitruraleurope.com</a:t>
            </a:r>
            <a:r>
              <a:rPr lang="en-GB" b="1" dirty="0" smtClean="0"/>
              <a:t>)</a:t>
            </a:r>
          </a:p>
          <a:p>
            <a:pPr lvl="0"/>
            <a:r>
              <a:rPr lang="en-GB" dirty="0" smtClean="0"/>
              <a:t>Lead </a:t>
            </a:r>
            <a:r>
              <a:rPr lang="en-GB" dirty="0"/>
              <a:t>partner of WP 5 launches the call for provider of the research/study about the existing rural tourism platforms, networks and businesses in Europe (outsourcing). </a:t>
            </a:r>
            <a:r>
              <a:rPr lang="sl-SI" dirty="0" err="1" smtClean="0"/>
              <a:t>May</a:t>
            </a:r>
            <a:r>
              <a:rPr lang="en-GB" dirty="0" smtClean="0"/>
              <a:t> </a:t>
            </a:r>
            <a:r>
              <a:rPr lang="en-GB" dirty="0"/>
              <a:t>2020.</a:t>
            </a:r>
          </a:p>
          <a:p>
            <a:pPr lvl="0"/>
            <a:r>
              <a:rPr lang="en-GB" dirty="0"/>
              <a:t>Carrying out the research/study by the selected company (outsourced). </a:t>
            </a:r>
            <a:r>
              <a:rPr lang="sl-SI" dirty="0" err="1" smtClean="0"/>
              <a:t>June</a:t>
            </a:r>
            <a:r>
              <a:rPr lang="en-GB" dirty="0" smtClean="0"/>
              <a:t>-</a:t>
            </a:r>
            <a:r>
              <a:rPr lang="sl-SI" dirty="0" smtClean="0"/>
              <a:t>September</a:t>
            </a:r>
            <a:r>
              <a:rPr lang="en-GB" dirty="0" smtClean="0"/>
              <a:t> </a:t>
            </a:r>
            <a:r>
              <a:rPr lang="en-GB" dirty="0"/>
              <a:t>2020.</a:t>
            </a:r>
          </a:p>
          <a:p>
            <a:pPr lvl="0"/>
            <a:r>
              <a:rPr lang="en-GB" dirty="0" err="1"/>
              <a:t>Coordinations</a:t>
            </a:r>
            <a:r>
              <a:rPr lang="en-GB" dirty="0"/>
              <a:t> of discussion about the findings form the research/study (lead partner of the WP 5), all partners involved and responding. Decision about the appropriate model or platform, applicable for the partnership in TNC project.   </a:t>
            </a:r>
            <a:r>
              <a:rPr lang="sl-SI" dirty="0" err="1" smtClean="0"/>
              <a:t>October</a:t>
            </a:r>
            <a:r>
              <a:rPr lang="sl-SI" dirty="0" smtClean="0"/>
              <a:t>-November</a:t>
            </a:r>
            <a:r>
              <a:rPr lang="en-GB" dirty="0" smtClean="0"/>
              <a:t> </a:t>
            </a:r>
            <a:r>
              <a:rPr lang="en-GB" dirty="0"/>
              <a:t>2020.</a:t>
            </a:r>
          </a:p>
          <a:p>
            <a:pPr lvl="0"/>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585236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a:bodyPr>
          <a:lstStyle/>
          <a:p>
            <a:pPr marL="0" indent="0">
              <a:buNone/>
            </a:pPr>
            <a:r>
              <a:rPr lang="en-GB" dirty="0"/>
              <a:t>Task </a:t>
            </a:r>
            <a:r>
              <a:rPr lang="sl-SI" dirty="0"/>
              <a:t>1</a:t>
            </a:r>
            <a:r>
              <a:rPr lang="en-GB" dirty="0" smtClean="0"/>
              <a:t>: </a:t>
            </a:r>
            <a:r>
              <a:rPr lang="sl-SI" dirty="0" smtClean="0"/>
              <a:t> </a:t>
            </a:r>
          </a:p>
          <a:p>
            <a:pPr marL="0" indent="0">
              <a:buNone/>
            </a:pPr>
            <a:r>
              <a:rPr lang="en-GB" sz="2400" b="1" dirty="0" smtClean="0"/>
              <a:t>Development </a:t>
            </a:r>
            <a:r>
              <a:rPr lang="en-GB" sz="2400" b="1" dirty="0"/>
              <a:t>of joint rural tourism platform to introduce local destinations and </a:t>
            </a:r>
            <a:r>
              <a:rPr lang="en-GB" sz="2400" b="1" dirty="0" smtClean="0"/>
              <a:t>products</a:t>
            </a:r>
            <a:r>
              <a:rPr lang="en-GB" sz="2400" b="1" dirty="0"/>
              <a:t> </a:t>
            </a:r>
            <a:endParaRPr lang="en-GB" sz="2400" dirty="0"/>
          </a:p>
          <a:p>
            <a:pPr marL="0" indent="0">
              <a:buNone/>
            </a:pPr>
            <a:endParaRPr lang="sl-SI" dirty="0" smtClean="0"/>
          </a:p>
          <a:p>
            <a:pPr marL="0" indent="0">
              <a:buNone/>
            </a:pPr>
            <a:r>
              <a:rPr lang="en-GB" dirty="0" smtClean="0"/>
              <a:t>Activities</a:t>
            </a:r>
            <a:r>
              <a:rPr lang="sl-SI" dirty="0" smtClean="0"/>
              <a:t> 1.3.</a:t>
            </a:r>
            <a:endParaRPr lang="en-GB" dirty="0"/>
          </a:p>
          <a:p>
            <a:pPr marL="0" indent="0">
              <a:buNone/>
            </a:pPr>
            <a:r>
              <a:rPr lang="en-GB" b="1" dirty="0"/>
              <a:t>Design of the concept for branding of the European rural tourism </a:t>
            </a:r>
            <a:r>
              <a:rPr lang="en-GB" b="1" dirty="0" smtClean="0"/>
              <a:t>network</a:t>
            </a:r>
          </a:p>
          <a:p>
            <a:pPr lvl="0"/>
            <a:r>
              <a:rPr lang="en-GB" dirty="0"/>
              <a:t>Designing the draft concept for branding. Lead partner of the WP 5 drafting the concept and partners commenting and contributing to the final outcome. </a:t>
            </a:r>
            <a:r>
              <a:rPr lang="sl-SI" dirty="0" err="1" smtClean="0"/>
              <a:t>October</a:t>
            </a:r>
            <a:r>
              <a:rPr lang="sl-SI" dirty="0" smtClean="0"/>
              <a:t>-December </a:t>
            </a:r>
            <a:r>
              <a:rPr lang="en-GB" dirty="0" smtClean="0"/>
              <a:t>2020</a:t>
            </a:r>
            <a:r>
              <a:rPr lang="en-GB" dirty="0"/>
              <a:t>.</a:t>
            </a:r>
          </a:p>
          <a:p>
            <a:r>
              <a:rPr lang="en-GB" dirty="0"/>
              <a:t>Conceptualizing the visual identity/corporate design (outsourced). </a:t>
            </a:r>
            <a:r>
              <a:rPr lang="sl-SI" dirty="0" smtClean="0"/>
              <a:t>November-December </a:t>
            </a:r>
            <a:r>
              <a:rPr lang="en-GB" dirty="0" smtClean="0"/>
              <a:t>2020</a:t>
            </a:r>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00167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fontScale="92500"/>
          </a:bodyPr>
          <a:lstStyle/>
          <a:p>
            <a:pPr marL="0" indent="0">
              <a:buNone/>
            </a:pPr>
            <a:r>
              <a:rPr lang="en-GB" dirty="0"/>
              <a:t>Task </a:t>
            </a:r>
            <a:r>
              <a:rPr lang="sl-SI" dirty="0"/>
              <a:t>1</a:t>
            </a:r>
            <a:r>
              <a:rPr lang="en-GB" dirty="0" smtClean="0"/>
              <a:t>: </a:t>
            </a:r>
            <a:r>
              <a:rPr lang="sl-SI" dirty="0" smtClean="0"/>
              <a:t> </a:t>
            </a:r>
          </a:p>
          <a:p>
            <a:pPr marL="0" indent="0">
              <a:buNone/>
            </a:pPr>
            <a:r>
              <a:rPr lang="en-GB" sz="2400" b="1" dirty="0" smtClean="0"/>
              <a:t>Development </a:t>
            </a:r>
            <a:r>
              <a:rPr lang="en-GB" sz="2400" b="1" dirty="0"/>
              <a:t>of joint rural tourism platform to introduce local destinations and </a:t>
            </a:r>
            <a:r>
              <a:rPr lang="en-GB" sz="2400" b="1" dirty="0" smtClean="0"/>
              <a:t>products</a:t>
            </a:r>
            <a:r>
              <a:rPr lang="en-GB" sz="2400" b="1" dirty="0"/>
              <a:t> </a:t>
            </a:r>
            <a:endParaRPr lang="en-GB" sz="2400" dirty="0"/>
          </a:p>
          <a:p>
            <a:pPr marL="0" indent="0">
              <a:buNone/>
            </a:pPr>
            <a:endParaRPr lang="sl-SI" dirty="0" smtClean="0"/>
          </a:p>
          <a:p>
            <a:pPr marL="0" indent="0">
              <a:buNone/>
            </a:pPr>
            <a:r>
              <a:rPr lang="en-GB" dirty="0" smtClean="0"/>
              <a:t>Activities</a:t>
            </a:r>
            <a:endParaRPr lang="en-GB" dirty="0"/>
          </a:p>
          <a:p>
            <a:pPr marL="0" indent="0">
              <a:buNone/>
            </a:pPr>
            <a:r>
              <a:rPr lang="en-GB" dirty="0"/>
              <a:t>1.4. Monitoring and evaluation of the progress of the WP 5 (horizontal activities linked to other WPs).</a:t>
            </a:r>
          </a:p>
          <a:p>
            <a:pPr marL="0" indent="0">
              <a:buNone/>
            </a:pPr>
            <a:r>
              <a:rPr lang="en-GB" dirty="0"/>
              <a:t> </a:t>
            </a:r>
          </a:p>
          <a:p>
            <a:pPr marL="0" indent="0">
              <a:buNone/>
            </a:pPr>
            <a:r>
              <a:rPr lang="en-GB" dirty="0"/>
              <a:t>1.5. Running negotiations with Chinese partners and building linkages (horizontal activities linked to other WPs).</a:t>
            </a:r>
          </a:p>
          <a:p>
            <a:pPr marL="0" indent="0">
              <a:buNone/>
            </a:pPr>
            <a:r>
              <a:rPr lang="en-GB" dirty="0"/>
              <a:t> </a:t>
            </a:r>
          </a:p>
          <a:p>
            <a:pPr marL="0" indent="0">
              <a:buNone/>
            </a:pPr>
            <a:r>
              <a:rPr lang="en-GB" dirty="0"/>
              <a:t>1.6. Exploring the available funds and financing possibilities in Europe and China for further development of the project (horizontal activities linked to other WPs).</a:t>
            </a:r>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221979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fontScale="92500" lnSpcReduction="20000"/>
          </a:bodyPr>
          <a:lstStyle/>
          <a:p>
            <a:pPr marL="0" indent="0">
              <a:buNone/>
            </a:pPr>
            <a:r>
              <a:rPr lang="en-GB" dirty="0"/>
              <a:t>Task </a:t>
            </a:r>
            <a:r>
              <a:rPr lang="sl-SI" dirty="0" smtClean="0"/>
              <a:t>2</a:t>
            </a:r>
            <a:r>
              <a:rPr lang="en-GB" dirty="0" smtClean="0"/>
              <a:t>: </a:t>
            </a:r>
            <a:r>
              <a:rPr lang="sl-SI" dirty="0" smtClean="0"/>
              <a:t> </a:t>
            </a:r>
          </a:p>
          <a:p>
            <a:pPr marL="0" indent="0">
              <a:buNone/>
            </a:pPr>
            <a:r>
              <a:rPr lang="en-GB" sz="2400" b="1" dirty="0"/>
              <a:t>Creating the pilot products and promotion tools</a:t>
            </a:r>
            <a:endParaRPr lang="en-GB" sz="2400" dirty="0"/>
          </a:p>
          <a:p>
            <a:pPr marL="0" indent="0">
              <a:buNone/>
            </a:pPr>
            <a:r>
              <a:rPr lang="en-GB" sz="2400" b="1" dirty="0"/>
              <a:t> </a:t>
            </a:r>
            <a:endParaRPr lang="sl-SI" dirty="0" smtClean="0"/>
          </a:p>
          <a:p>
            <a:pPr marL="0" indent="0">
              <a:buNone/>
            </a:pPr>
            <a:r>
              <a:rPr lang="en-GB" dirty="0" smtClean="0"/>
              <a:t>Activities</a:t>
            </a:r>
            <a:r>
              <a:rPr lang="sl-SI" dirty="0" smtClean="0"/>
              <a:t> 2.1.</a:t>
            </a:r>
          </a:p>
          <a:p>
            <a:pPr marL="0" indent="0">
              <a:buNone/>
            </a:pPr>
            <a:r>
              <a:rPr lang="en-GB" b="1" dirty="0"/>
              <a:t>Design of the pilot products of the network</a:t>
            </a:r>
            <a:endParaRPr lang="sl-SI" b="1" dirty="0" smtClean="0"/>
          </a:p>
          <a:p>
            <a:pPr lvl="0"/>
            <a:r>
              <a:rPr lang="en-GB" dirty="0"/>
              <a:t>Based on the findings from the mapping of the assets (1.1.) designing of the few pilot tourist products, synchronized between involved partner’s regions (regional ITP). June 2020.</a:t>
            </a:r>
          </a:p>
          <a:p>
            <a:pPr lvl="0"/>
            <a:r>
              <a:rPr lang="en-GB" dirty="0"/>
              <a:t>Based on the findings from the research/study (1.2.) designing of the few pilot tourist products, synchronized between involved partner’s regions (transnational ITP). October 2020.</a:t>
            </a:r>
          </a:p>
          <a:p>
            <a:pPr lvl="0"/>
            <a:r>
              <a:rPr lang="en-GB" dirty="0"/>
              <a:t>Selection of the tourist agencies, performing the trading of the ITPs and booking strategy. November 2020. </a:t>
            </a:r>
          </a:p>
          <a:p>
            <a:r>
              <a:rPr lang="en-GB" dirty="0"/>
              <a:t> Agreement between the TNC project partners and tourist agencies. December 2020.</a:t>
            </a:r>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230188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a:bodyPr>
          <a:lstStyle/>
          <a:p>
            <a:pPr marL="0" indent="0">
              <a:buNone/>
            </a:pPr>
            <a:r>
              <a:rPr lang="en-GB" dirty="0"/>
              <a:t>Task </a:t>
            </a:r>
            <a:r>
              <a:rPr lang="sl-SI" dirty="0" smtClean="0"/>
              <a:t>2</a:t>
            </a:r>
            <a:r>
              <a:rPr lang="en-GB" dirty="0" smtClean="0"/>
              <a:t>: </a:t>
            </a:r>
            <a:r>
              <a:rPr lang="sl-SI" dirty="0" smtClean="0"/>
              <a:t> </a:t>
            </a:r>
          </a:p>
          <a:p>
            <a:pPr marL="0" indent="0">
              <a:buNone/>
            </a:pPr>
            <a:r>
              <a:rPr lang="en-GB" sz="2400" b="1" dirty="0" smtClean="0"/>
              <a:t>Creating </a:t>
            </a:r>
            <a:r>
              <a:rPr lang="en-GB" sz="2400" b="1" dirty="0"/>
              <a:t>the pilot products and promotion tools </a:t>
            </a:r>
            <a:endParaRPr lang="en-GB" sz="2400" dirty="0"/>
          </a:p>
          <a:p>
            <a:pPr marL="0" indent="0">
              <a:buNone/>
            </a:pPr>
            <a:endParaRPr lang="sl-SI" dirty="0" smtClean="0"/>
          </a:p>
          <a:p>
            <a:pPr marL="0" indent="0">
              <a:buNone/>
            </a:pPr>
            <a:r>
              <a:rPr lang="en-GB" dirty="0" smtClean="0"/>
              <a:t>Activities</a:t>
            </a:r>
            <a:r>
              <a:rPr lang="sl-SI" dirty="0" smtClean="0"/>
              <a:t> 2.2.</a:t>
            </a:r>
          </a:p>
          <a:p>
            <a:pPr marL="0" indent="0">
              <a:buNone/>
            </a:pPr>
            <a:r>
              <a:rPr lang="en-GB" b="1" dirty="0"/>
              <a:t>Promotion tools (Website, FB profile, Instagram profile, Draft catalogue)</a:t>
            </a:r>
          </a:p>
          <a:p>
            <a:pPr lvl="0"/>
            <a:r>
              <a:rPr lang="en-GB" dirty="0" smtClean="0"/>
              <a:t>Design </a:t>
            </a:r>
            <a:r>
              <a:rPr lang="en-GB" dirty="0"/>
              <a:t>of the contents for the promotion tools (all partners, coordination by the lead partner of the WP 5). </a:t>
            </a:r>
            <a:r>
              <a:rPr lang="sl-SI" dirty="0" err="1" smtClean="0"/>
              <a:t>January</a:t>
            </a:r>
            <a:r>
              <a:rPr lang="en-GB" dirty="0" smtClean="0"/>
              <a:t> 202</a:t>
            </a:r>
            <a:r>
              <a:rPr lang="sl-SI" dirty="0" smtClean="0"/>
              <a:t>1</a:t>
            </a:r>
            <a:r>
              <a:rPr lang="en-GB" dirty="0" smtClean="0"/>
              <a:t>.</a:t>
            </a:r>
            <a:endParaRPr lang="en-GB" dirty="0"/>
          </a:p>
          <a:p>
            <a:pPr lvl="0"/>
            <a:r>
              <a:rPr lang="en-GB" dirty="0"/>
              <a:t>Development and implementation of the promotion tools (outsourced). </a:t>
            </a:r>
            <a:r>
              <a:rPr lang="sl-SI" dirty="0" err="1" smtClean="0"/>
              <a:t>January</a:t>
            </a:r>
            <a:r>
              <a:rPr lang="sl-SI" dirty="0" smtClean="0"/>
              <a:t> </a:t>
            </a:r>
            <a:r>
              <a:rPr lang="en-GB" dirty="0" smtClean="0"/>
              <a:t>2020</a:t>
            </a:r>
            <a:r>
              <a:rPr lang="en-GB" dirty="0"/>
              <a:t>.</a:t>
            </a:r>
          </a:p>
          <a:p>
            <a:pPr lvl="0"/>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72341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a:bodyPr>
          <a:lstStyle/>
          <a:p>
            <a:pPr marL="0" indent="0">
              <a:buNone/>
            </a:pPr>
            <a:r>
              <a:rPr lang="en-GB" dirty="0"/>
              <a:t>Task </a:t>
            </a:r>
            <a:r>
              <a:rPr lang="sl-SI" dirty="0"/>
              <a:t>3</a:t>
            </a:r>
            <a:r>
              <a:rPr lang="en-GB" dirty="0" smtClean="0"/>
              <a:t>: </a:t>
            </a:r>
            <a:r>
              <a:rPr lang="sl-SI" dirty="0" smtClean="0"/>
              <a:t> </a:t>
            </a:r>
          </a:p>
          <a:p>
            <a:pPr marL="0" indent="0">
              <a:buNone/>
            </a:pPr>
            <a:r>
              <a:rPr lang="en-GB" sz="2400" b="1" dirty="0"/>
              <a:t>Finding possibilities for flight and train connections inside the rural tourism network</a:t>
            </a:r>
            <a:endParaRPr lang="en-GB" sz="2400" dirty="0"/>
          </a:p>
          <a:p>
            <a:pPr marL="0" indent="0">
              <a:buNone/>
            </a:pPr>
            <a:r>
              <a:rPr lang="en-GB" sz="2400" b="1" dirty="0"/>
              <a:t> </a:t>
            </a:r>
            <a:endParaRPr lang="sl-SI" dirty="0" smtClean="0"/>
          </a:p>
          <a:p>
            <a:pPr marL="0" indent="0">
              <a:buNone/>
            </a:pPr>
            <a:r>
              <a:rPr lang="en-GB" dirty="0" smtClean="0"/>
              <a:t>Activities</a:t>
            </a:r>
            <a:r>
              <a:rPr lang="sl-SI" dirty="0" smtClean="0"/>
              <a:t> 3.1.</a:t>
            </a:r>
          </a:p>
          <a:p>
            <a:pPr marL="0" indent="0">
              <a:buNone/>
            </a:pPr>
            <a:r>
              <a:rPr lang="en-GB" b="1" dirty="0"/>
              <a:t>Testing of the platform and of the pilot products (in tourism), launch of the first routes</a:t>
            </a:r>
          </a:p>
          <a:p>
            <a:pPr marL="0" indent="0">
              <a:buNone/>
            </a:pPr>
            <a:endParaRPr lang="sl-SI" b="1" dirty="0" smtClean="0"/>
          </a:p>
          <a:p>
            <a:pPr lvl="0"/>
            <a:r>
              <a:rPr lang="en-GB" dirty="0"/>
              <a:t>Internal study visit of each destination to check the feasibility of ITPs. </a:t>
            </a:r>
            <a:r>
              <a:rPr lang="sl-SI" dirty="0" err="1" smtClean="0"/>
              <a:t>Febr</a:t>
            </a:r>
            <a:r>
              <a:rPr lang="en-GB" dirty="0" err="1" smtClean="0"/>
              <a:t>uary</a:t>
            </a:r>
            <a:r>
              <a:rPr lang="en-GB" dirty="0" smtClean="0"/>
              <a:t>-</a:t>
            </a:r>
            <a:r>
              <a:rPr lang="sl-SI" dirty="0" err="1" smtClean="0"/>
              <a:t>May</a:t>
            </a:r>
            <a:r>
              <a:rPr lang="sl-SI" dirty="0" smtClean="0"/>
              <a:t> </a:t>
            </a:r>
            <a:r>
              <a:rPr lang="en-GB" dirty="0" smtClean="0"/>
              <a:t>2021</a:t>
            </a:r>
            <a:r>
              <a:rPr lang="en-GB" dirty="0"/>
              <a:t>.</a:t>
            </a:r>
          </a:p>
          <a:p>
            <a:pPr lvl="0"/>
            <a:r>
              <a:rPr lang="en-GB" dirty="0"/>
              <a:t>Promotion and trading of ITPs. </a:t>
            </a:r>
            <a:r>
              <a:rPr lang="sl-SI" dirty="0" err="1" smtClean="0"/>
              <a:t>March</a:t>
            </a:r>
            <a:r>
              <a:rPr lang="en-GB" dirty="0" smtClean="0"/>
              <a:t>-December </a:t>
            </a:r>
            <a:r>
              <a:rPr lang="en-GB" dirty="0"/>
              <a:t>2021.</a:t>
            </a:r>
          </a:p>
          <a:p>
            <a:pPr lvl="0"/>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341305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a:bodyPr>
          <a:lstStyle/>
          <a:p>
            <a:pPr marL="0" indent="0">
              <a:buNone/>
            </a:pPr>
            <a:r>
              <a:rPr lang="en-GB" dirty="0"/>
              <a:t>Task </a:t>
            </a:r>
            <a:r>
              <a:rPr lang="sl-SI" dirty="0"/>
              <a:t>3</a:t>
            </a:r>
            <a:r>
              <a:rPr lang="en-GB" dirty="0" smtClean="0"/>
              <a:t>: </a:t>
            </a:r>
            <a:r>
              <a:rPr lang="sl-SI" dirty="0" smtClean="0"/>
              <a:t> </a:t>
            </a:r>
          </a:p>
          <a:p>
            <a:pPr marL="0" indent="0">
              <a:buNone/>
            </a:pPr>
            <a:r>
              <a:rPr lang="en-GB" sz="2400" b="1" dirty="0" smtClean="0"/>
              <a:t>Creating </a:t>
            </a:r>
            <a:r>
              <a:rPr lang="en-GB" sz="2400" b="1" dirty="0"/>
              <a:t>the pilot products and promotion tools </a:t>
            </a:r>
            <a:endParaRPr lang="en-GB" sz="2400" dirty="0"/>
          </a:p>
          <a:p>
            <a:pPr marL="0" indent="0">
              <a:buNone/>
            </a:pPr>
            <a:endParaRPr lang="sl-SI" dirty="0" smtClean="0"/>
          </a:p>
          <a:p>
            <a:pPr marL="0" indent="0">
              <a:buNone/>
            </a:pPr>
            <a:r>
              <a:rPr lang="en-GB" dirty="0" smtClean="0"/>
              <a:t>Activities</a:t>
            </a:r>
            <a:r>
              <a:rPr lang="sl-SI" dirty="0" smtClean="0"/>
              <a:t> 3.2.</a:t>
            </a:r>
          </a:p>
          <a:p>
            <a:pPr marL="0" indent="0">
              <a:buNone/>
            </a:pPr>
            <a:r>
              <a:rPr lang="en-GB" b="1" dirty="0"/>
              <a:t>Testing of the platform and of the pilot products (in tourism), launch of the first </a:t>
            </a:r>
            <a:r>
              <a:rPr lang="en-GB" b="1" dirty="0" smtClean="0"/>
              <a:t>routes</a:t>
            </a:r>
            <a:endParaRPr lang="sl-SI" b="1" dirty="0" smtClean="0"/>
          </a:p>
          <a:p>
            <a:pPr marL="0" indent="0">
              <a:buNone/>
            </a:pPr>
            <a:endParaRPr lang="en-GB" b="1" dirty="0"/>
          </a:p>
          <a:p>
            <a:pPr lvl="0"/>
            <a:r>
              <a:rPr lang="en-GB" dirty="0"/>
              <a:t>Internal study visit of each destination to check the feasibility of ITPs. </a:t>
            </a:r>
            <a:r>
              <a:rPr lang="en-GB" dirty="0" smtClean="0"/>
              <a:t>January-</a:t>
            </a:r>
            <a:r>
              <a:rPr lang="sl-SI" dirty="0" err="1" smtClean="0"/>
              <a:t>June</a:t>
            </a:r>
            <a:r>
              <a:rPr lang="en-GB" dirty="0" smtClean="0"/>
              <a:t> </a:t>
            </a:r>
            <a:r>
              <a:rPr lang="en-GB" dirty="0"/>
              <a:t>2021.</a:t>
            </a:r>
          </a:p>
          <a:p>
            <a:pPr lvl="0"/>
            <a:r>
              <a:rPr lang="en-GB" dirty="0"/>
              <a:t>Promotion and trading of ITPs. February-December 2021.</a:t>
            </a:r>
          </a:p>
          <a:p>
            <a:pPr marL="0" indent="0">
              <a:buNone/>
            </a:pPr>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218859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Work package TOURISM</a:t>
            </a:r>
            <a:endParaRPr lang="en-GB" dirty="0"/>
          </a:p>
        </p:txBody>
      </p:sp>
      <p:sp>
        <p:nvSpPr>
          <p:cNvPr id="3" name="Označba mesta vsebine 2"/>
          <p:cNvSpPr>
            <a:spLocks noGrp="1"/>
          </p:cNvSpPr>
          <p:nvPr>
            <p:ph idx="1"/>
          </p:nvPr>
        </p:nvSpPr>
        <p:spPr>
          <a:xfrm>
            <a:off x="2589212" y="1342663"/>
            <a:ext cx="8915400" cy="4722471"/>
          </a:xfrm>
        </p:spPr>
        <p:txBody>
          <a:bodyPr>
            <a:normAutofit/>
          </a:bodyPr>
          <a:lstStyle/>
          <a:p>
            <a:pPr marL="0" indent="0">
              <a:buNone/>
            </a:pPr>
            <a:r>
              <a:rPr lang="sl-SI" dirty="0" err="1" smtClean="0"/>
              <a:t>Costs</a:t>
            </a:r>
            <a:r>
              <a:rPr lang="sl-SI" dirty="0" smtClean="0"/>
              <a:t> </a:t>
            </a:r>
            <a:r>
              <a:rPr lang="sl-SI" dirty="0" err="1" smtClean="0"/>
              <a:t>and</a:t>
            </a:r>
            <a:r>
              <a:rPr lang="sl-SI" dirty="0" smtClean="0"/>
              <a:t> </a:t>
            </a:r>
            <a:r>
              <a:rPr lang="sl-SI" dirty="0" err="1" smtClean="0"/>
              <a:t>the</a:t>
            </a:r>
            <a:r>
              <a:rPr lang="sl-SI" dirty="0" smtClean="0"/>
              <a:t> h</a:t>
            </a:r>
            <a:r>
              <a:rPr lang="en-GB" dirty="0" err="1" smtClean="0"/>
              <a:t>uman</a:t>
            </a:r>
            <a:r>
              <a:rPr lang="en-GB" dirty="0" smtClean="0"/>
              <a:t> resources of the WP leader  </a:t>
            </a:r>
          </a:p>
          <a:p>
            <a:pPr marL="0" indent="0">
              <a:buNone/>
            </a:pPr>
            <a:r>
              <a:rPr lang="en-GB" u="sng" dirty="0" smtClean="0"/>
              <a:t>Estimated expenses:</a:t>
            </a:r>
            <a:endParaRPr lang="en-GB" dirty="0" smtClean="0"/>
          </a:p>
          <a:p>
            <a:pPr lvl="0"/>
            <a:r>
              <a:rPr lang="en-GB" dirty="0" smtClean="0"/>
              <a:t>Management costs of the WP, expert fees, travel costs, hosting costs of meetings in Europe and in China, outsourced services.</a:t>
            </a:r>
          </a:p>
          <a:p>
            <a:pPr marL="0" indent="0">
              <a:buNone/>
            </a:pPr>
            <a:r>
              <a:rPr lang="en-GB" dirty="0" smtClean="0"/>
              <a:t> </a:t>
            </a:r>
          </a:p>
          <a:p>
            <a:pPr marL="0" indent="0">
              <a:buNone/>
            </a:pPr>
            <a:r>
              <a:rPr lang="en-GB" u="sng" dirty="0" smtClean="0"/>
              <a:t>Estimated working days for the management of the WP: </a:t>
            </a:r>
            <a:endParaRPr lang="en-GB" dirty="0" smtClean="0"/>
          </a:p>
          <a:p>
            <a:pPr lvl="0"/>
            <a:r>
              <a:rPr lang="en-GB" dirty="0" smtClean="0"/>
              <a:t>2,5 working days per month throughout the half project period 10 months, altogether 30 working days.</a:t>
            </a:r>
          </a:p>
          <a:p>
            <a:pPr marL="0" indent="0">
              <a:buNone/>
            </a:pPr>
            <a:r>
              <a:rPr lang="en-GB" dirty="0" smtClean="0"/>
              <a:t> </a:t>
            </a:r>
          </a:p>
          <a:p>
            <a:pPr marL="0" indent="0">
              <a:buNone/>
            </a:pPr>
            <a:r>
              <a:rPr lang="en-GB" u="sng" dirty="0" smtClean="0"/>
              <a:t>Estimated working days for the implementation of the WP (valid for the lead partner LAG Prlekija only): </a:t>
            </a:r>
            <a:endParaRPr lang="en-GB" dirty="0" smtClean="0"/>
          </a:p>
          <a:p>
            <a:pPr lvl="0"/>
            <a:r>
              <a:rPr lang="en-GB" dirty="0" smtClean="0"/>
              <a:t>10 working days per month throughout the project period 20 months, altogether 200 working days.</a:t>
            </a:r>
          </a:p>
          <a:p>
            <a:pPr marL="0" indent="0">
              <a:buNone/>
            </a:pPr>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88204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Označba mesta datuma 2"/>
          <p:cNvSpPr>
            <a:spLocks noGrp="1"/>
          </p:cNvSpPr>
          <p:nvPr>
            <p:ph type="dt" sz="half" idx="10"/>
          </p:nvPr>
        </p:nvSpPr>
        <p:spPr/>
        <p:txBody>
          <a:bodyPr/>
          <a:lstStyle/>
          <a:p>
            <a:r>
              <a:rPr lang="en-US" smtClean="0"/>
              <a:t>20. March, 2019</a:t>
            </a:r>
            <a:endParaRPr lang="en-US" dirty="0"/>
          </a:p>
        </p:txBody>
      </p:sp>
      <p:sp>
        <p:nvSpPr>
          <p:cNvPr id="4" name="Označba mesta noge 3"/>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5" name="Označba mesta številke diapozitiva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Slika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89212" y="-28175"/>
            <a:ext cx="7431932" cy="68861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186129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a:xfrm>
            <a:off x="2849949" y="609600"/>
            <a:ext cx="8972400" cy="2895600"/>
          </a:xfrm>
        </p:spPr>
        <p:txBody>
          <a:bodyPr>
            <a:normAutofit/>
          </a:bodyPr>
          <a:lstStyle/>
          <a:p>
            <a:r>
              <a:rPr lang="sl-SI" sz="4400" dirty="0" smtClean="0"/>
              <a:t>THANKS FOR YOUR ATTENTION !</a:t>
            </a:r>
            <a:endParaRPr lang="en-GB" sz="4400" dirty="0"/>
          </a:p>
        </p:txBody>
      </p:sp>
      <p:sp>
        <p:nvSpPr>
          <p:cNvPr id="3" name="Označba mesta besedila 2"/>
          <p:cNvSpPr>
            <a:spLocks noGrp="1"/>
          </p:cNvSpPr>
          <p:nvPr>
            <p:ph type="body" sz="quarter" idx="13"/>
          </p:nvPr>
        </p:nvSpPr>
        <p:spPr>
          <a:xfrm>
            <a:off x="2589213" y="3591128"/>
            <a:ext cx="8915400" cy="838200"/>
          </a:xfrm>
        </p:spPr>
        <p:txBody>
          <a:bodyPr/>
          <a:lstStyle/>
          <a:p>
            <a:r>
              <a:rPr lang="sl-SI" b="1" dirty="0" smtClean="0"/>
              <a:t>GORAN ŠOSTER</a:t>
            </a:r>
          </a:p>
          <a:p>
            <a:r>
              <a:rPr lang="sl-SI" dirty="0" smtClean="0">
                <a:hlinkClick r:id="rId2"/>
              </a:rPr>
              <a:t>goran@prlekija.com</a:t>
            </a:r>
            <a:endParaRPr lang="sl-SI" dirty="0" smtClean="0"/>
          </a:p>
          <a:p>
            <a:r>
              <a:rPr lang="sl-SI" b="1" dirty="0" smtClean="0"/>
              <a:t>SLOVENIA </a:t>
            </a:r>
            <a:endParaRPr lang="en-GB" b="1" dirty="0"/>
          </a:p>
        </p:txBody>
      </p:sp>
      <p:sp>
        <p:nvSpPr>
          <p:cNvPr id="4" name="Označba mesta besedila 3"/>
          <p:cNvSpPr>
            <a:spLocks noGrp="1"/>
          </p:cNvSpPr>
          <p:nvPr>
            <p:ph type="body" sz="half" idx="2"/>
          </p:nvPr>
        </p:nvSpPr>
        <p:spPr>
          <a:xfrm>
            <a:off x="2589213" y="5165649"/>
            <a:ext cx="8915400" cy="729622"/>
          </a:xfrm>
        </p:spPr>
        <p:txBody>
          <a:bodyPr>
            <a:normAutofit lnSpcReduction="10000"/>
          </a:bodyPr>
          <a:lstStyle/>
          <a:p>
            <a:r>
              <a:rPr lang="sl-SI" dirty="0" smtClean="0"/>
              <a:t>Development </a:t>
            </a:r>
            <a:r>
              <a:rPr lang="sl-SI" dirty="0" err="1" smtClean="0"/>
              <a:t>Agency</a:t>
            </a:r>
            <a:r>
              <a:rPr lang="sl-SI" dirty="0" smtClean="0"/>
              <a:t> – LAG PRLEKIJA</a:t>
            </a:r>
          </a:p>
          <a:p>
            <a:r>
              <a:rPr lang="sl-SI" dirty="0" smtClean="0">
                <a:hlinkClick r:id="rId3"/>
              </a:rPr>
              <a:t>www.prlekija.com</a:t>
            </a:r>
            <a:r>
              <a:rPr lang="sl-SI" dirty="0" smtClean="0"/>
              <a:t> </a:t>
            </a:r>
            <a:r>
              <a:rPr lang="sl-SI" dirty="0" err="1" smtClean="0"/>
              <a:t>and</a:t>
            </a:r>
            <a:r>
              <a:rPr lang="sl-SI" dirty="0" smtClean="0"/>
              <a:t> </a:t>
            </a:r>
            <a:r>
              <a:rPr lang="sl-SI" dirty="0" smtClean="0">
                <a:hlinkClick r:id="rId4"/>
              </a:rPr>
              <a:t>www.las-prlekija.com</a:t>
            </a:r>
            <a:r>
              <a:rPr lang="sl-SI" dirty="0" smtClean="0"/>
              <a:t> </a:t>
            </a:r>
            <a:endParaRPr lang="en-GB" dirty="0"/>
          </a:p>
        </p:txBody>
      </p:sp>
      <p:sp>
        <p:nvSpPr>
          <p:cNvPr id="5" name="Označba mesta datuma 4"/>
          <p:cNvSpPr>
            <a:spLocks noGrp="1"/>
          </p:cNvSpPr>
          <p:nvPr>
            <p:ph type="dt" sz="half" idx="10"/>
          </p:nvPr>
        </p:nvSpPr>
        <p:spPr/>
        <p:txBody>
          <a:bodyPr/>
          <a:lstStyle/>
          <a:p>
            <a:r>
              <a:rPr lang="en-US" smtClean="0"/>
              <a:t>20. March, 2019</a:t>
            </a:r>
            <a:endParaRPr lang="en-US" dirty="0"/>
          </a:p>
        </p:txBody>
      </p:sp>
      <p:sp>
        <p:nvSpPr>
          <p:cNvPr id="6" name="Označba mesta noge 5"/>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7" name="Označba mesta številke diapozitiva 6"/>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4410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000" b="1" dirty="0" smtClean="0"/>
              <a:t>SLOVENIA</a:t>
            </a:r>
            <a:r>
              <a:rPr lang="sl-SI" dirty="0" smtClean="0"/>
              <a:t/>
            </a:r>
            <a:br>
              <a:rPr lang="sl-SI" dirty="0" smtClean="0"/>
            </a:br>
            <a:r>
              <a:rPr lang="sl-SI" sz="3200" dirty="0" err="1" smtClean="0"/>
              <a:t>basic</a:t>
            </a:r>
            <a:r>
              <a:rPr lang="sl-SI" sz="3200" dirty="0" smtClean="0"/>
              <a:t> data</a:t>
            </a:r>
            <a:endParaRPr lang="en-GB" sz="3200" dirty="0"/>
          </a:p>
        </p:txBody>
      </p:sp>
      <p:sp>
        <p:nvSpPr>
          <p:cNvPr id="3" name="Označba mesta vsebine 2"/>
          <p:cNvSpPr>
            <a:spLocks noGrp="1"/>
          </p:cNvSpPr>
          <p:nvPr>
            <p:ph idx="1"/>
          </p:nvPr>
        </p:nvSpPr>
        <p:spPr>
          <a:xfrm>
            <a:off x="2589212" y="2133599"/>
            <a:ext cx="8915400" cy="4059677"/>
          </a:xfrm>
        </p:spPr>
        <p:txBody>
          <a:bodyPr>
            <a:normAutofit lnSpcReduction="10000"/>
          </a:bodyPr>
          <a:lstStyle/>
          <a:p>
            <a:r>
              <a:rPr lang="sl-SI" sz="2400" dirty="0" err="1" smtClean="0"/>
              <a:t>Inhabitants</a:t>
            </a:r>
            <a:r>
              <a:rPr lang="sl-SI" sz="2400" dirty="0" smtClean="0"/>
              <a:t>: 2 </a:t>
            </a:r>
            <a:r>
              <a:rPr lang="sl-SI" sz="2400" dirty="0" err="1" smtClean="0"/>
              <a:t>milion</a:t>
            </a:r>
            <a:endParaRPr lang="sl-SI" sz="2400" dirty="0" smtClean="0"/>
          </a:p>
          <a:p>
            <a:r>
              <a:rPr lang="sl-SI" sz="2400" dirty="0" err="1" smtClean="0"/>
              <a:t>Language</a:t>
            </a:r>
            <a:r>
              <a:rPr lang="sl-SI" sz="2400" dirty="0" smtClean="0"/>
              <a:t>: Slovenian</a:t>
            </a:r>
          </a:p>
          <a:p>
            <a:r>
              <a:rPr lang="sl-SI" sz="2400" dirty="0" err="1" smtClean="0"/>
              <a:t>State</a:t>
            </a:r>
            <a:r>
              <a:rPr lang="sl-SI" sz="2400" dirty="0" smtClean="0"/>
              <a:t>: </a:t>
            </a:r>
            <a:r>
              <a:rPr lang="sl-SI" sz="2400" dirty="0" err="1" smtClean="0"/>
              <a:t>since</a:t>
            </a:r>
            <a:r>
              <a:rPr lang="sl-SI" sz="2400" dirty="0" smtClean="0"/>
              <a:t> 1991, </a:t>
            </a:r>
            <a:r>
              <a:rPr lang="sl-SI" sz="2400" dirty="0" err="1" smtClean="0"/>
              <a:t>member</a:t>
            </a:r>
            <a:r>
              <a:rPr lang="sl-SI" sz="2400" dirty="0" smtClean="0"/>
              <a:t> of </a:t>
            </a:r>
            <a:r>
              <a:rPr lang="sl-SI" sz="2400" dirty="0" err="1" smtClean="0"/>
              <a:t>European</a:t>
            </a:r>
            <a:r>
              <a:rPr lang="sl-SI" sz="2400" dirty="0" smtClean="0"/>
              <a:t> Union </a:t>
            </a:r>
            <a:r>
              <a:rPr lang="sl-SI" sz="2400" dirty="0" err="1" smtClean="0"/>
              <a:t>since</a:t>
            </a:r>
            <a:r>
              <a:rPr lang="sl-SI" sz="2400" dirty="0" smtClean="0"/>
              <a:t> 2004</a:t>
            </a:r>
          </a:p>
          <a:p>
            <a:r>
              <a:rPr lang="sl-SI" sz="2400" dirty="0" err="1" smtClean="0"/>
              <a:t>Currency</a:t>
            </a:r>
            <a:r>
              <a:rPr lang="sl-SI" sz="2400" dirty="0" smtClean="0"/>
              <a:t>: Euro</a:t>
            </a:r>
          </a:p>
          <a:p>
            <a:r>
              <a:rPr lang="sl-SI" sz="2400" dirty="0" err="1" smtClean="0"/>
              <a:t>Capital</a:t>
            </a:r>
            <a:r>
              <a:rPr lang="sl-SI" sz="2400" dirty="0" smtClean="0"/>
              <a:t>: Ljubljana (350.000 </a:t>
            </a:r>
            <a:r>
              <a:rPr lang="sl-SI" sz="2400" dirty="0" err="1" smtClean="0"/>
              <a:t>inhabitants</a:t>
            </a:r>
            <a:r>
              <a:rPr lang="sl-SI" sz="2400" dirty="0" smtClean="0"/>
              <a:t>)</a:t>
            </a:r>
          </a:p>
          <a:p>
            <a:r>
              <a:rPr lang="sl-SI" sz="2400" dirty="0" err="1" smtClean="0"/>
              <a:t>Climate</a:t>
            </a:r>
            <a:r>
              <a:rPr lang="sl-SI" sz="2400" dirty="0" smtClean="0"/>
              <a:t>: </a:t>
            </a:r>
          </a:p>
          <a:p>
            <a:pPr lvl="1"/>
            <a:r>
              <a:rPr lang="sl-SI" sz="2200" dirty="0" err="1" smtClean="0"/>
              <a:t>Mediteranian</a:t>
            </a:r>
            <a:r>
              <a:rPr lang="sl-SI" sz="2200" dirty="0" smtClean="0"/>
              <a:t> in </a:t>
            </a:r>
            <a:r>
              <a:rPr lang="sl-SI" sz="2200" dirty="0" err="1" smtClean="0"/>
              <a:t>the</a:t>
            </a:r>
            <a:r>
              <a:rPr lang="sl-SI" sz="2200" dirty="0" smtClean="0"/>
              <a:t> West; </a:t>
            </a:r>
          </a:p>
          <a:p>
            <a:pPr lvl="1"/>
            <a:r>
              <a:rPr lang="sl-SI" sz="2200" dirty="0" smtClean="0"/>
              <a:t>Alpine in </a:t>
            </a:r>
            <a:r>
              <a:rPr lang="sl-SI" sz="2200" dirty="0" err="1" smtClean="0"/>
              <a:t>the</a:t>
            </a:r>
            <a:r>
              <a:rPr lang="sl-SI" sz="2200" dirty="0" smtClean="0"/>
              <a:t> </a:t>
            </a:r>
            <a:r>
              <a:rPr lang="sl-SI" sz="2200" dirty="0" err="1" smtClean="0"/>
              <a:t>North</a:t>
            </a:r>
            <a:r>
              <a:rPr lang="sl-SI" sz="2200" dirty="0" smtClean="0"/>
              <a:t> </a:t>
            </a:r>
          </a:p>
          <a:p>
            <a:pPr lvl="1"/>
            <a:r>
              <a:rPr lang="sl-SI" sz="2200" dirty="0" err="1" smtClean="0"/>
              <a:t>Continental</a:t>
            </a:r>
            <a:r>
              <a:rPr lang="sl-SI" sz="2200" dirty="0" smtClean="0"/>
              <a:t> in </a:t>
            </a:r>
            <a:r>
              <a:rPr lang="sl-SI" sz="2200" dirty="0" err="1" smtClean="0"/>
              <a:t>the</a:t>
            </a:r>
            <a:r>
              <a:rPr lang="sl-SI" sz="2200" dirty="0" smtClean="0"/>
              <a:t> </a:t>
            </a:r>
            <a:r>
              <a:rPr lang="sl-SI" sz="2200" dirty="0" err="1" smtClean="0"/>
              <a:t>East</a:t>
            </a:r>
            <a:r>
              <a:rPr lang="sl-SI" sz="2200" dirty="0" smtClean="0"/>
              <a:t> </a:t>
            </a:r>
          </a:p>
        </p:txBody>
      </p:sp>
      <p:sp>
        <p:nvSpPr>
          <p:cNvPr id="4" name="Označba mesta datuma 3"/>
          <p:cNvSpPr>
            <a:spLocks noGrp="1"/>
          </p:cNvSpPr>
          <p:nvPr>
            <p:ph type="dt" sz="half" idx="10"/>
          </p:nvPr>
        </p:nvSpPr>
        <p:spPr/>
        <p:txBody>
          <a:bodyPr/>
          <a:lstStyle/>
          <a:p>
            <a:r>
              <a:rPr lang="en-US" smtClean="0"/>
              <a:t>20. March, 2019</a:t>
            </a:r>
            <a:endParaRPr lang="en-US" dirty="0"/>
          </a:p>
        </p:txBody>
      </p:sp>
      <p:sp>
        <p:nvSpPr>
          <p:cNvPr id="5" name="Označba mesta noge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30839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4000" b="1" dirty="0" smtClean="0"/>
              <a:t>SLOVENIA</a:t>
            </a:r>
            <a:r>
              <a:rPr lang="sl-SI" dirty="0" smtClean="0"/>
              <a:t/>
            </a:r>
            <a:br>
              <a:rPr lang="sl-SI" dirty="0" smtClean="0"/>
            </a:br>
            <a:r>
              <a:rPr lang="sl-SI" dirty="0" err="1" smtClean="0"/>
              <a:t>Socio-economic</a:t>
            </a:r>
            <a:r>
              <a:rPr lang="sl-SI" dirty="0" smtClean="0"/>
              <a:t> data</a:t>
            </a:r>
            <a:endParaRPr lang="en-GB" dirty="0"/>
          </a:p>
        </p:txBody>
      </p:sp>
      <p:sp>
        <p:nvSpPr>
          <p:cNvPr id="3" name="Označba mesta vsebine 2"/>
          <p:cNvSpPr>
            <a:spLocks noGrp="1"/>
          </p:cNvSpPr>
          <p:nvPr>
            <p:ph idx="1"/>
          </p:nvPr>
        </p:nvSpPr>
        <p:spPr>
          <a:xfrm>
            <a:off x="2589212" y="2133600"/>
            <a:ext cx="4369307" cy="3777622"/>
          </a:xfrm>
        </p:spPr>
        <p:txBody>
          <a:bodyPr>
            <a:normAutofit fontScale="92500" lnSpcReduction="10000"/>
          </a:bodyPr>
          <a:lstStyle/>
          <a:p>
            <a:r>
              <a:rPr lang="sl-SI" sz="2400" dirty="0" smtClean="0"/>
              <a:t>Gross </a:t>
            </a:r>
            <a:r>
              <a:rPr lang="sl-SI" sz="2400" dirty="0" err="1" smtClean="0"/>
              <a:t>earnings</a:t>
            </a:r>
            <a:r>
              <a:rPr lang="sl-SI" sz="2400" dirty="0" smtClean="0"/>
              <a:t>: 1.730 €</a:t>
            </a:r>
          </a:p>
          <a:p>
            <a:r>
              <a:rPr lang="sl-SI" sz="2400" dirty="0" err="1" smtClean="0"/>
              <a:t>Unemployment</a:t>
            </a:r>
            <a:r>
              <a:rPr lang="sl-SI" sz="2400" dirty="0" smtClean="0"/>
              <a:t>: 4,4%</a:t>
            </a:r>
          </a:p>
          <a:p>
            <a:r>
              <a:rPr lang="sl-SI" sz="2400" dirty="0" smtClean="0"/>
              <a:t>GDP per </a:t>
            </a:r>
            <a:r>
              <a:rPr lang="sl-SI" sz="2400" dirty="0" err="1" smtClean="0"/>
              <a:t>capita</a:t>
            </a:r>
            <a:r>
              <a:rPr lang="sl-SI" sz="2400" dirty="0" smtClean="0"/>
              <a:t>: 26.586 USD</a:t>
            </a:r>
          </a:p>
          <a:p>
            <a:r>
              <a:rPr lang="sl-SI" sz="2400" dirty="0" smtClean="0"/>
              <a:t>GDP </a:t>
            </a:r>
            <a:r>
              <a:rPr lang="sl-SI" sz="2400" dirty="0" err="1" smtClean="0"/>
              <a:t>growth</a:t>
            </a:r>
            <a:r>
              <a:rPr lang="sl-SI" sz="2400" dirty="0" smtClean="0"/>
              <a:t>: 4,1%</a:t>
            </a:r>
          </a:p>
          <a:p>
            <a:r>
              <a:rPr lang="sl-SI" sz="2400" dirty="0" err="1" smtClean="0"/>
              <a:t>Inflation</a:t>
            </a:r>
            <a:r>
              <a:rPr lang="sl-SI" sz="2400" dirty="0" smtClean="0"/>
              <a:t>: 1,2%</a:t>
            </a:r>
          </a:p>
          <a:p>
            <a:r>
              <a:rPr lang="sl-SI" sz="2400" dirty="0" err="1" smtClean="0"/>
              <a:t>Employment</a:t>
            </a:r>
            <a:r>
              <a:rPr lang="sl-SI" sz="2400" dirty="0" smtClean="0"/>
              <a:t> </a:t>
            </a:r>
            <a:r>
              <a:rPr lang="sl-SI" sz="2400" dirty="0" err="1" smtClean="0"/>
              <a:t>by</a:t>
            </a:r>
            <a:r>
              <a:rPr lang="sl-SI" sz="2400" dirty="0" smtClean="0"/>
              <a:t> </a:t>
            </a:r>
            <a:r>
              <a:rPr lang="sl-SI" sz="2400" dirty="0" err="1" smtClean="0"/>
              <a:t>sectors</a:t>
            </a:r>
            <a:r>
              <a:rPr lang="sl-SI" sz="2400" dirty="0" smtClean="0"/>
              <a:t>:</a:t>
            </a:r>
          </a:p>
          <a:p>
            <a:pPr lvl="1"/>
            <a:r>
              <a:rPr lang="sl-SI" sz="2200" dirty="0" err="1" smtClean="0"/>
              <a:t>Agriculture</a:t>
            </a:r>
            <a:r>
              <a:rPr lang="sl-SI" sz="2200" dirty="0" smtClean="0"/>
              <a:t>: 1,8%</a:t>
            </a:r>
          </a:p>
          <a:p>
            <a:pPr lvl="1"/>
            <a:r>
              <a:rPr lang="sl-SI" sz="2200" dirty="0" err="1" smtClean="0"/>
              <a:t>Industry</a:t>
            </a:r>
            <a:r>
              <a:rPr lang="sl-SI" sz="2200" dirty="0" smtClean="0"/>
              <a:t>: 28,8%</a:t>
            </a:r>
          </a:p>
          <a:p>
            <a:pPr lvl="1"/>
            <a:r>
              <a:rPr lang="sl-SI" sz="2200" dirty="0" err="1" smtClean="0"/>
              <a:t>Services</a:t>
            </a:r>
            <a:r>
              <a:rPr lang="sl-SI" sz="2200" dirty="0" smtClean="0"/>
              <a:t>: 56,4%</a:t>
            </a:r>
          </a:p>
          <a:p>
            <a:endParaRPr lang="en-GB" sz="2400" dirty="0"/>
          </a:p>
        </p:txBody>
      </p:sp>
      <p:sp>
        <p:nvSpPr>
          <p:cNvPr id="4" name="Označba mesta datuma 3"/>
          <p:cNvSpPr>
            <a:spLocks noGrp="1"/>
          </p:cNvSpPr>
          <p:nvPr>
            <p:ph type="dt" sz="half" idx="10"/>
          </p:nvPr>
        </p:nvSpPr>
        <p:spPr/>
        <p:txBody>
          <a:bodyPr/>
          <a:lstStyle/>
          <a:p>
            <a:r>
              <a:rPr lang="en-US" smtClean="0"/>
              <a:t>20. March, 2019</a:t>
            </a:r>
            <a:endParaRPr lang="en-US" dirty="0"/>
          </a:p>
        </p:txBody>
      </p:sp>
      <p:sp>
        <p:nvSpPr>
          <p:cNvPr id="5" name="Označba mesta noge 4"/>
          <p:cNvSpPr>
            <a:spLocks noGrp="1"/>
          </p:cNvSpPr>
          <p:nvPr>
            <p:ph type="ftr" sz="quarter" idx="11"/>
          </p:nvPr>
        </p:nvSpPr>
        <p:spPr/>
        <p:txBody>
          <a:bodyPr/>
          <a:lstStyle/>
          <a:p>
            <a:r>
              <a:rPr lang="en-US" smtClean="0"/>
              <a:t>SLOVENIA - Airport Maribor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635419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a:xfrm>
            <a:off x="555607" y="1908265"/>
            <a:ext cx="10871200" cy="520337"/>
          </a:xfrm>
        </p:spPr>
        <p:txBody>
          <a:bodyPr>
            <a:noAutofit/>
          </a:bodyPr>
          <a:lstStyle/>
          <a:p>
            <a:r>
              <a:rPr lang="sl-SI" sz="3200" b="1" dirty="0" smtClean="0"/>
              <a:t>Območje LAS Prlekija </a:t>
            </a:r>
            <a:br>
              <a:rPr lang="sl-SI" sz="3200" b="1" dirty="0" smtClean="0"/>
            </a:br>
            <a:r>
              <a:rPr lang="sl-SI" sz="3200" b="1" dirty="0" smtClean="0"/>
              <a:t>2014-2020</a:t>
            </a:r>
            <a:endParaRPr lang="sl-SI" sz="3200" b="1" dirty="0"/>
          </a:p>
        </p:txBody>
      </p:sp>
      <p:pic>
        <p:nvPicPr>
          <p:cNvPr id="4" name="Slika 3"/>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1086" y="222161"/>
            <a:ext cx="2765782" cy="859881"/>
          </a:xfrm>
          <a:prstGeom prst="rect">
            <a:avLst/>
          </a:prstGeom>
          <a:noFill/>
          <a:ln>
            <a:noFill/>
          </a:ln>
        </p:spPr>
      </p:pic>
      <p:pic>
        <p:nvPicPr>
          <p:cNvPr id="5" name="Slika 4" descr="PRP-LEADER-EU-SLO-barvni"/>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28811" y="221906"/>
            <a:ext cx="3481987" cy="859881"/>
          </a:xfrm>
          <a:prstGeom prst="rect">
            <a:avLst/>
          </a:prstGeom>
          <a:noFill/>
          <a:ln>
            <a:noFill/>
          </a:ln>
        </p:spPr>
      </p:pic>
      <p:pic>
        <p:nvPicPr>
          <p:cNvPr id="7" name="Slika 6"/>
          <p:cNvPicPr>
            <a:picLocks noChangeAspect="1"/>
          </p:cNvPicPr>
          <p:nvPr/>
        </p:nvPicPr>
        <p:blipFill>
          <a:blip r:embed="rId4"/>
          <a:stretch>
            <a:fillRect/>
          </a:stretch>
        </p:blipFill>
        <p:spPr>
          <a:xfrm>
            <a:off x="8882741" y="337349"/>
            <a:ext cx="2159606" cy="661228"/>
          </a:xfrm>
          <a:prstGeom prst="rect">
            <a:avLst/>
          </a:prstGeom>
        </p:spPr>
      </p:pic>
      <p:pic>
        <p:nvPicPr>
          <p:cNvPr id="8" name="Slika 7"/>
          <p:cNvPicPr>
            <a:picLocks noChangeAspect="1"/>
          </p:cNvPicPr>
          <p:nvPr/>
        </p:nvPicPr>
        <p:blipFill>
          <a:blip r:embed="rId5"/>
          <a:stretch>
            <a:fillRect/>
          </a:stretch>
        </p:blipFill>
        <p:spPr>
          <a:xfrm>
            <a:off x="4885509" y="1777637"/>
            <a:ext cx="7112775" cy="4789080"/>
          </a:xfrm>
          <a:prstGeom prst="rect">
            <a:avLst/>
          </a:prstGeom>
        </p:spPr>
      </p:pic>
      <p:sp>
        <p:nvSpPr>
          <p:cNvPr id="9" name="PoljeZBesedilom 8"/>
          <p:cNvSpPr txBox="1"/>
          <p:nvPr/>
        </p:nvSpPr>
        <p:spPr>
          <a:xfrm>
            <a:off x="733554" y="3209286"/>
            <a:ext cx="3890698" cy="1985159"/>
          </a:xfrm>
          <a:prstGeom prst="rect">
            <a:avLst/>
          </a:prstGeom>
          <a:noFill/>
        </p:spPr>
        <p:txBody>
          <a:bodyPr wrap="square" rtlCol="0">
            <a:spAutoFit/>
          </a:bodyPr>
          <a:lstStyle/>
          <a:p>
            <a:pPr marL="640080" lvl="1" indent="-274320">
              <a:spcBef>
                <a:spcPts val="550"/>
              </a:spcBef>
              <a:buClr>
                <a:schemeClr val="accent1"/>
              </a:buClr>
              <a:buSzPct val="70000"/>
              <a:buFont typeface="Wingdings 2"/>
              <a:buChar char=""/>
            </a:pPr>
            <a:r>
              <a:rPr lang="sl-SI" sz="2100" dirty="0">
                <a:solidFill>
                  <a:schemeClr val="accent5">
                    <a:lumMod val="50000"/>
                  </a:schemeClr>
                </a:solidFill>
              </a:rPr>
              <a:t>8 občin</a:t>
            </a:r>
          </a:p>
          <a:p>
            <a:pPr marL="640080" lvl="1" indent="-274320">
              <a:spcBef>
                <a:spcPts val="550"/>
              </a:spcBef>
              <a:buClr>
                <a:schemeClr val="accent1"/>
              </a:buClr>
              <a:buSzPct val="70000"/>
              <a:buFont typeface="Wingdings 2"/>
              <a:buChar char=""/>
            </a:pPr>
            <a:r>
              <a:rPr lang="sl-SI" sz="2100" dirty="0">
                <a:solidFill>
                  <a:schemeClr val="accent5">
                    <a:lumMod val="50000"/>
                  </a:schemeClr>
                </a:solidFill>
              </a:rPr>
              <a:t>38.113 prebivalcev</a:t>
            </a:r>
          </a:p>
          <a:p>
            <a:pPr marL="640080" lvl="1" indent="-274320">
              <a:spcBef>
                <a:spcPts val="550"/>
              </a:spcBef>
              <a:buClr>
                <a:schemeClr val="accent1"/>
              </a:buClr>
              <a:buSzPct val="70000"/>
              <a:buFont typeface="Wingdings 2"/>
              <a:buChar char=""/>
            </a:pPr>
            <a:r>
              <a:rPr lang="sl-SI" sz="2100" dirty="0">
                <a:solidFill>
                  <a:schemeClr val="accent5">
                    <a:lumMod val="50000"/>
                  </a:schemeClr>
                </a:solidFill>
              </a:rPr>
              <a:t>169 naselij </a:t>
            </a:r>
          </a:p>
          <a:p>
            <a:pPr marL="640080" lvl="1" indent="-274320">
              <a:spcBef>
                <a:spcPts val="550"/>
              </a:spcBef>
              <a:buClr>
                <a:schemeClr val="accent1"/>
              </a:buClr>
              <a:buSzPct val="70000"/>
              <a:buFont typeface="Wingdings 2"/>
              <a:buChar char=""/>
            </a:pPr>
            <a:r>
              <a:rPr lang="sl-SI" sz="2100" dirty="0">
                <a:solidFill>
                  <a:schemeClr val="accent5">
                    <a:lumMod val="50000"/>
                  </a:schemeClr>
                </a:solidFill>
              </a:rPr>
              <a:t>površina 388,7 km²</a:t>
            </a:r>
          </a:p>
          <a:p>
            <a:pPr marL="342900" indent="-342900">
              <a:buFont typeface="Courier New" panose="02070309020205020404" pitchFamily="49" charset="0"/>
              <a:buChar char="o"/>
            </a:pPr>
            <a:endParaRPr lang="sl-SI"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457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PRESENTATION CONTENTS</a:t>
            </a:r>
            <a:endParaRPr lang="en-GB" dirty="0"/>
          </a:p>
        </p:txBody>
      </p:sp>
      <p:sp>
        <p:nvSpPr>
          <p:cNvPr id="3" name="Označba mesta vsebine 2"/>
          <p:cNvSpPr>
            <a:spLocks noGrp="1"/>
          </p:cNvSpPr>
          <p:nvPr>
            <p:ph idx="1"/>
          </p:nvPr>
        </p:nvSpPr>
        <p:spPr/>
        <p:txBody>
          <a:bodyPr>
            <a:normAutofit/>
          </a:bodyPr>
          <a:lstStyle/>
          <a:p>
            <a:r>
              <a:rPr lang="en-GB" sz="3200" dirty="0" smtClean="0"/>
              <a:t>State of art of the project in Slovenia</a:t>
            </a:r>
          </a:p>
          <a:p>
            <a:r>
              <a:rPr lang="en-GB" sz="3200" dirty="0" smtClean="0"/>
              <a:t>Airport Maribor – actual data</a:t>
            </a:r>
          </a:p>
          <a:p>
            <a:endParaRPr lang="en-GB" sz="3200" dirty="0" smtClean="0"/>
          </a:p>
          <a:p>
            <a:r>
              <a:rPr lang="en-GB" sz="3200" dirty="0" smtClean="0"/>
              <a:t>Work package TOURISM</a:t>
            </a:r>
          </a:p>
          <a:p>
            <a:endParaRPr lang="en-GB" sz="3200" dirty="0" smtClean="0"/>
          </a:p>
        </p:txBody>
      </p:sp>
      <p:sp>
        <p:nvSpPr>
          <p:cNvPr id="4" name="Označba mesta noge 3"/>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5" name="Označba mesta številke diapozitiva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Označba mesta datuma 5"/>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270702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State of art of the project in Slovenia</a:t>
            </a:r>
            <a:br>
              <a:rPr lang="en-GB" dirty="0"/>
            </a:br>
            <a:endParaRPr lang="en-GB" dirty="0"/>
          </a:p>
        </p:txBody>
      </p:sp>
      <p:sp>
        <p:nvSpPr>
          <p:cNvPr id="3" name="Označba mesta vsebine 2"/>
          <p:cNvSpPr>
            <a:spLocks noGrp="1"/>
          </p:cNvSpPr>
          <p:nvPr>
            <p:ph idx="1"/>
          </p:nvPr>
        </p:nvSpPr>
        <p:spPr/>
        <p:txBody>
          <a:bodyPr/>
          <a:lstStyle/>
          <a:p>
            <a:r>
              <a:rPr lang="en-GB" dirty="0" smtClean="0"/>
              <a:t>TNC project was </a:t>
            </a:r>
            <a:r>
              <a:rPr lang="en-GB" dirty="0" err="1" smtClean="0"/>
              <a:t>aproved</a:t>
            </a:r>
            <a:r>
              <a:rPr lang="en-GB" dirty="0" smtClean="0"/>
              <a:t> at the LAG level</a:t>
            </a:r>
          </a:p>
          <a:p>
            <a:r>
              <a:rPr lang="en-GB" dirty="0" smtClean="0"/>
              <a:t>The source of financing of the project will be ERDF</a:t>
            </a:r>
          </a:p>
          <a:p>
            <a:r>
              <a:rPr lang="en-GB" dirty="0" smtClean="0"/>
              <a:t>The ERDF/CLLD rules require the change of the </a:t>
            </a:r>
            <a:r>
              <a:rPr lang="en-GB" dirty="0" err="1" smtClean="0"/>
              <a:t>Lcal</a:t>
            </a:r>
            <a:r>
              <a:rPr lang="en-GB" dirty="0" smtClean="0"/>
              <a:t> Development Strategy </a:t>
            </a:r>
          </a:p>
          <a:p>
            <a:r>
              <a:rPr lang="en-GB" dirty="0" smtClean="0"/>
              <a:t>Changes of the LDS were submitted together with many other items in November 2019</a:t>
            </a:r>
          </a:p>
          <a:p>
            <a:r>
              <a:rPr lang="en-GB" dirty="0" smtClean="0"/>
              <a:t>Unofficial opinion of administrators about the time of </a:t>
            </a:r>
            <a:r>
              <a:rPr lang="en-GB" dirty="0" err="1" smtClean="0"/>
              <a:t>aproval</a:t>
            </a:r>
            <a:r>
              <a:rPr lang="en-GB" dirty="0" smtClean="0"/>
              <a:t> we can expect the confirmation of the project (changed LDS) in March/April 2020</a:t>
            </a:r>
          </a:p>
          <a:p>
            <a:r>
              <a:rPr lang="en-GB" dirty="0" smtClean="0"/>
              <a:t>Until the start of the project LAG </a:t>
            </a:r>
            <a:r>
              <a:rPr lang="en-GB" dirty="0" err="1" smtClean="0"/>
              <a:t>prlekija</a:t>
            </a:r>
            <a:r>
              <a:rPr lang="en-GB" dirty="0" smtClean="0"/>
              <a:t> can act only in the simple mode, without project activities, covering the basic costs from LAG animation</a:t>
            </a:r>
            <a:endParaRPr lang="en-GB" dirty="0"/>
          </a:p>
        </p:txBody>
      </p:sp>
      <p:sp>
        <p:nvSpPr>
          <p:cNvPr id="4" name="Označba mesta datuma 3"/>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5" name="Označba mesta noge 4"/>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09997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Airport</a:t>
            </a:r>
            <a:r>
              <a:rPr lang="sl-SI" b="1" dirty="0" smtClean="0"/>
              <a:t> Maribor</a:t>
            </a:r>
            <a:endParaRPr lang="en-GB" b="1" dirty="0"/>
          </a:p>
        </p:txBody>
      </p:sp>
      <p:sp>
        <p:nvSpPr>
          <p:cNvPr id="3" name="Označba mesta datuma 2"/>
          <p:cNvSpPr>
            <a:spLocks noGrp="1"/>
          </p:cNvSpPr>
          <p:nvPr>
            <p:ph type="dt" sz="half" idx="10"/>
          </p:nvPr>
        </p:nvSpPr>
        <p:spPr/>
        <p:txBody>
          <a:bodyPr/>
          <a:lstStyle/>
          <a:p>
            <a:r>
              <a:rPr lang="sl-SI" dirty="0" smtClean="0"/>
              <a:t>5./6.</a:t>
            </a:r>
            <a:r>
              <a:rPr lang="en-US" dirty="0" smtClean="0"/>
              <a:t>. </a:t>
            </a:r>
            <a:r>
              <a:rPr lang="sl-SI" dirty="0" smtClean="0"/>
              <a:t>Feb</a:t>
            </a:r>
            <a:r>
              <a:rPr lang="en-US" dirty="0" smtClean="0"/>
              <a:t>, 20</a:t>
            </a:r>
            <a:r>
              <a:rPr lang="sl-SI" dirty="0" smtClean="0"/>
              <a:t>20</a:t>
            </a:r>
            <a:endParaRPr lang="en-US" dirty="0"/>
          </a:p>
        </p:txBody>
      </p:sp>
      <p:sp>
        <p:nvSpPr>
          <p:cNvPr id="4" name="Označba mesta noge 3"/>
          <p:cNvSpPr>
            <a:spLocks noGrp="1"/>
          </p:cNvSpPr>
          <p:nvPr>
            <p:ph type="ftr" sz="quarter" idx="11"/>
          </p:nvPr>
        </p:nvSpPr>
        <p:spPr/>
        <p:txBody>
          <a:bodyPr/>
          <a:lstStyle/>
          <a:p>
            <a:r>
              <a:rPr lang="en-US" dirty="0" smtClean="0"/>
              <a:t>SLOVENIA - Goran ŠOSTER - LAG Prlekija - TNC Project Airports EU_CHI</a:t>
            </a:r>
            <a:endParaRPr lang="en-US" dirty="0"/>
          </a:p>
        </p:txBody>
      </p:sp>
      <p:sp>
        <p:nvSpPr>
          <p:cNvPr id="5" name="Označba mesta številke diapozitiva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Slika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600200"/>
            <a:ext cx="12192000" cy="3657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00394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260944"/>
            <a:ext cx="8911687" cy="1280890"/>
          </a:xfrm>
        </p:spPr>
        <p:txBody>
          <a:bodyPr/>
          <a:lstStyle/>
          <a:p>
            <a:r>
              <a:rPr lang="sl-SI" b="1" dirty="0" err="1" smtClean="0"/>
              <a:t>Airport</a:t>
            </a:r>
            <a:r>
              <a:rPr lang="sl-SI" b="1" dirty="0" smtClean="0"/>
              <a:t> Maribor</a:t>
            </a:r>
            <a:r>
              <a:rPr lang="sl-SI" dirty="0" smtClean="0"/>
              <a:t/>
            </a:r>
            <a:br>
              <a:rPr lang="sl-SI" dirty="0" smtClean="0"/>
            </a:br>
            <a:r>
              <a:rPr lang="sl-SI" dirty="0" err="1" smtClean="0"/>
              <a:t>current</a:t>
            </a:r>
            <a:r>
              <a:rPr lang="sl-SI" dirty="0" smtClean="0"/>
              <a:t> </a:t>
            </a:r>
            <a:r>
              <a:rPr lang="sl-SI" dirty="0" err="1" smtClean="0"/>
              <a:t>situation</a:t>
            </a:r>
            <a:endParaRPr lang="en-GB" dirty="0"/>
          </a:p>
        </p:txBody>
      </p:sp>
      <p:sp>
        <p:nvSpPr>
          <p:cNvPr id="3" name="Označba mesta vsebine 2"/>
          <p:cNvSpPr>
            <a:spLocks noGrp="1"/>
          </p:cNvSpPr>
          <p:nvPr>
            <p:ph idx="1"/>
          </p:nvPr>
        </p:nvSpPr>
        <p:spPr>
          <a:xfrm>
            <a:off x="2591068" y="1614792"/>
            <a:ext cx="8915400" cy="3777622"/>
          </a:xfrm>
        </p:spPr>
        <p:txBody>
          <a:bodyPr>
            <a:noAutofit/>
          </a:bodyPr>
          <a:lstStyle/>
          <a:p>
            <a:r>
              <a:rPr lang="en-GB" sz="2000" dirty="0" smtClean="0"/>
              <a:t>Chinese partner SHS Aviation withdraw from the contract of management of the airport for several reasons. Probably the main reason was too slow progress in the changing of the spatial plan to enable the prolongation of the departure/arrival track</a:t>
            </a:r>
          </a:p>
          <a:p>
            <a:r>
              <a:rPr lang="en-GB" sz="2000" dirty="0" smtClean="0"/>
              <a:t>Government gave the management of the airport in the hand of the state agency for traffic, which took the most of the staff from the Chinese partner</a:t>
            </a:r>
          </a:p>
          <a:p>
            <a:r>
              <a:rPr lang="en-GB" sz="2000" dirty="0" smtClean="0"/>
              <a:t>Chinese partner is still present at the facilities and owns some land around the airport (parking, road), if the situation would change, they would apply for the new contract</a:t>
            </a:r>
          </a:p>
          <a:p>
            <a:r>
              <a:rPr lang="en-GB" sz="2000" dirty="0" smtClean="0"/>
              <a:t>Airport is operating only </a:t>
            </a:r>
            <a:r>
              <a:rPr lang="en-GB" sz="2000" dirty="0" err="1" smtClean="0"/>
              <a:t>formaly</a:t>
            </a:r>
            <a:r>
              <a:rPr lang="en-GB" sz="2000" dirty="0" smtClean="0"/>
              <a:t> (EU aid), almost no air traffic, some training services</a:t>
            </a:r>
            <a:endParaRPr lang="en-GB" sz="2000" dirty="0"/>
          </a:p>
        </p:txBody>
      </p:sp>
      <p:sp>
        <p:nvSpPr>
          <p:cNvPr id="4" name="Označba mesta datuma 3"/>
          <p:cNvSpPr>
            <a:spLocks noGrp="1"/>
          </p:cNvSpPr>
          <p:nvPr>
            <p:ph type="dt" sz="half" idx="10"/>
          </p:nvPr>
        </p:nvSpPr>
        <p:spPr/>
        <p:txBody>
          <a:bodyPr/>
          <a:lstStyle/>
          <a:p>
            <a:r>
              <a:rPr lang="en-US" smtClean="0"/>
              <a:t>20. March, 2019</a:t>
            </a:r>
            <a:endParaRPr lang="en-US" dirty="0"/>
          </a:p>
        </p:txBody>
      </p:sp>
      <p:sp>
        <p:nvSpPr>
          <p:cNvPr id="5" name="Označba mesta noge 4"/>
          <p:cNvSpPr>
            <a:spLocks noGrp="1"/>
          </p:cNvSpPr>
          <p:nvPr>
            <p:ph type="ftr" sz="quarter" idx="11"/>
          </p:nvPr>
        </p:nvSpPr>
        <p:spPr/>
        <p:txBody>
          <a:bodyPr/>
          <a:lstStyle/>
          <a:p>
            <a:r>
              <a:rPr lang="en-US" dirty="0" smtClean="0"/>
              <a:t>SLOVENIA - Airport Maribor - Goran ŠOSTER - LAG Prlekija - TNC Project Airports EU_CHI</a:t>
            </a:r>
            <a:endParaRPr lang="en-US" dirty="0"/>
          </a:p>
        </p:txBody>
      </p:sp>
      <p:sp>
        <p:nvSpPr>
          <p:cNvPr id="6" name="Označba mesta številke diapozitiva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022697"/>
      </p:ext>
    </p:extLst>
  </p:cSld>
  <p:clrMapOvr>
    <a:masterClrMapping/>
  </p:clrMapOvr>
</p:sld>
</file>

<file path=ppt/theme/theme1.xml><?xml version="1.0" encoding="utf-8"?>
<a:theme xmlns:a="http://schemas.openxmlformats.org/drawingml/2006/main" name="Jat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Wisp" id="{7CB32D59-10C0-40DD-B7BD-2E94284A981C}" vid="{24B1A44C-C006-48B2-A4D7-E5549B3D8CD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216</TotalTime>
  <Words>1720</Words>
  <Application>Microsoft Macintosh PowerPoint</Application>
  <PresentationFormat>Custom</PresentationFormat>
  <Paragraphs>190</Paragraphs>
  <Slides>20</Slides>
  <Notes>1</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Jata</vt:lpstr>
      <vt:lpstr>SLOVENIA  LAG PRLEKIJA </vt:lpstr>
      <vt:lpstr>Slide 2</vt:lpstr>
      <vt:lpstr>SLOVENIA basic data</vt:lpstr>
      <vt:lpstr>SLOVENIA Socio-economic data</vt:lpstr>
      <vt:lpstr>Območje LAS Prlekija  2014-2020</vt:lpstr>
      <vt:lpstr>PRESENTATION CONTENTS</vt:lpstr>
      <vt:lpstr>State of art of the project in Slovenia </vt:lpstr>
      <vt:lpstr>Airport Maribor</vt:lpstr>
      <vt:lpstr>Airport Maribor current situation</vt:lpstr>
      <vt:lpstr>http://www.maribor-airport.si/Interaktivnoletali%C5%A1%C4%8De/Fotogalerija.aspx </vt:lpstr>
      <vt:lpstr>Work package TOURISM</vt:lpstr>
      <vt:lpstr>Work package TOURISM</vt:lpstr>
      <vt:lpstr>Work package TOURISM</vt:lpstr>
      <vt:lpstr>Work package TOURISM</vt:lpstr>
      <vt:lpstr>Work package TOURISM</vt:lpstr>
      <vt:lpstr>Work package TOURISM</vt:lpstr>
      <vt:lpstr>Work package TOURISM</vt:lpstr>
      <vt:lpstr>Work package TOURISM</vt:lpstr>
      <vt:lpstr>Work package TOURISM</vt:lpstr>
      <vt:lpstr>THANKS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SLOVENIA  Airport Maribor</dc:title>
  <dc:creator>Goran Šoster</dc:creator>
  <cp:lastModifiedBy>Kristiina Liimand</cp:lastModifiedBy>
  <cp:revision>26</cp:revision>
  <dcterms:created xsi:type="dcterms:W3CDTF">2020-02-12T10:20:43Z</dcterms:created>
  <dcterms:modified xsi:type="dcterms:W3CDTF">2020-02-12T10:27:40Z</dcterms:modified>
</cp:coreProperties>
</file>