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fntdata" ContentType="application/x-fontdata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927" r:id="rId2"/>
    <p:sldId id="945" r:id="rId3"/>
    <p:sldId id="943" r:id="rId4"/>
    <p:sldId id="948" r:id="rId5"/>
    <p:sldId id="944" r:id="rId6"/>
    <p:sldId id="946" r:id="rId7"/>
    <p:sldId id="949" r:id="rId8"/>
    <p:sldId id="950" r:id="rId9"/>
  </p:sldIdLst>
  <p:sldSz cx="9144000" cy="5143500" type="screen16x9"/>
  <p:notesSz cx="6858000" cy="9144000"/>
  <p:embeddedFontLst>
    <p:embeddedFont>
      <p:font typeface="Calibri"/>
      <p:regular r:id="rId11"/>
      <p:bold r:id="rId12"/>
      <p:italic r:id="rId13"/>
      <p:boldItalic r:id="rId14"/>
    </p:embeddedFont>
    <p:embeddedFont>
      <p:font typeface="Raleway"/>
      <p:regular r:id="rId15"/>
      <p:bold r:id="rId16"/>
      <p:italic r:id="rId17"/>
      <p:boldItalic r:id="rId18"/>
    </p:embeddedFont>
    <p:embeddedFont>
      <p:font typeface="Varela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9737012B-2E31-4C30-939C-04DC8761A101}">
  <a:tblStyle styleId="{9737012B-2E31-4C30-939C-04DC8761A10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2143" autoAdjust="0"/>
  </p:normalViewPr>
  <p:slideViewPr>
    <p:cSldViewPr snapToGrid="0">
      <p:cViewPr varScale="1">
        <p:scale>
          <a:sx n="117" d="100"/>
          <a:sy n="117" d="100"/>
        </p:scale>
        <p:origin x="-9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Relationship Id="rId15" Type="http://schemas.openxmlformats.org/officeDocument/2006/relationships/font" Target="fonts/font5.fntdata"/><Relationship Id="rId16" Type="http://schemas.openxmlformats.org/officeDocument/2006/relationships/font" Target="fonts/font6.fntdata"/><Relationship Id="rId17" Type="http://schemas.openxmlformats.org/officeDocument/2006/relationships/font" Target="fonts/font7.fntdata"/><Relationship Id="rId18" Type="http://schemas.openxmlformats.org/officeDocument/2006/relationships/font" Target="fonts/font8.fntdata"/><Relationship Id="rId1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04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02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1" y="1526812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4" y="3663588"/>
            <a:ext cx="1838400" cy="1120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1" y="1206481"/>
            <a:ext cx="1018799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3" y="3024660"/>
            <a:ext cx="1271999" cy="7751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16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Standard ohne Titel (hell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6671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874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382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48293" y="4079957"/>
            <a:ext cx="6776973" cy="82751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/>
            <a:r>
              <a:rPr lang="et-EE" sz="4000" dirty="0" smtClean="0"/>
              <a:t>Air traffic and logistics development between the EU rural areas and China</a:t>
            </a:r>
            <a:r>
              <a:rPr lang="et-EE" sz="4400" dirty="0" smtClean="0"/>
              <a:t/>
            </a:r>
            <a:br>
              <a:rPr lang="et-EE" sz="4400" dirty="0" smtClean="0"/>
            </a:br>
            <a:r>
              <a:rPr lang="et-EE" sz="4400" dirty="0" smtClean="0"/>
              <a:t/>
            </a:r>
            <a:br>
              <a:rPr lang="et-EE" sz="4400" dirty="0" smtClean="0"/>
            </a:br>
            <a:r>
              <a:rPr lang="et-EE" sz="2000" dirty="0" smtClean="0">
                <a:solidFill>
                  <a:srgbClr val="000090"/>
                </a:solidFill>
              </a:rPr>
              <a:t/>
            </a:r>
            <a:br>
              <a:rPr lang="et-EE" sz="2000" dirty="0" smtClean="0">
                <a:solidFill>
                  <a:srgbClr val="000090"/>
                </a:solidFill>
              </a:rPr>
            </a:br>
            <a:endParaRPr lang="et-EE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54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52" y="195722"/>
            <a:ext cx="7772400" cy="730762"/>
          </a:xfrm>
        </p:spPr>
        <p:txBody>
          <a:bodyPr/>
          <a:lstStyle/>
          <a:p>
            <a:r>
              <a:rPr lang="et-EE" sz="3600" dirty="0" smtClean="0"/>
              <a:t>Estonia - local partners overview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87" y="944003"/>
            <a:ext cx="8631651" cy="3907792"/>
          </a:xfrm>
        </p:spPr>
        <p:txBody>
          <a:bodyPr/>
          <a:lstStyle/>
          <a:p>
            <a:pPr marL="342900" indent="-342900" algn="l"/>
            <a:r>
              <a:rPr lang="et-EE" sz="2000" dirty="0" smtClean="0"/>
              <a:t>Main partners who have signed the Letter of Intent:</a:t>
            </a:r>
          </a:p>
          <a:p>
            <a:pPr marL="342900" indent="-342900" algn="l">
              <a:buFont typeface="Arial"/>
              <a:buChar char="•"/>
            </a:pPr>
            <a:r>
              <a:rPr lang="et-EE" sz="2000" dirty="0" smtClean="0"/>
              <a:t>LAG Tartu County Development Association</a:t>
            </a:r>
          </a:p>
          <a:p>
            <a:pPr marL="342900" indent="-342900" algn="l">
              <a:buFont typeface="Arial"/>
              <a:buChar char="•"/>
            </a:pPr>
            <a:r>
              <a:rPr lang="et-EE" sz="2000" dirty="0" smtClean="0"/>
              <a:t>Tartu City Government</a:t>
            </a:r>
          </a:p>
          <a:p>
            <a:pPr marL="342900" indent="-342900" algn="l">
              <a:buFont typeface="Arial"/>
              <a:buChar char="•"/>
            </a:pPr>
            <a:r>
              <a:rPr lang="et-EE" sz="2000" dirty="0" smtClean="0"/>
              <a:t>Tartu Airport (Tallinn Airport)</a:t>
            </a:r>
          </a:p>
          <a:p>
            <a:pPr marL="342900" indent="-342900" algn="l">
              <a:buFont typeface="Arial"/>
              <a:buChar char="•"/>
            </a:pPr>
            <a:r>
              <a:rPr lang="et-EE" sz="2000" dirty="0" smtClean="0"/>
              <a:t>Estonian Aviation Academy</a:t>
            </a:r>
          </a:p>
          <a:p>
            <a:pPr marL="342900" indent="-342900" algn="l">
              <a:buFont typeface="Arial"/>
              <a:buChar char="•"/>
            </a:pPr>
            <a:r>
              <a:rPr lang="et-EE" sz="2000" dirty="0" smtClean="0"/>
              <a:t>Tartu University</a:t>
            </a:r>
          </a:p>
          <a:p>
            <a:pPr marL="342900" indent="-342900" algn="l">
              <a:spcAft>
                <a:spcPts val="600"/>
              </a:spcAft>
            </a:pPr>
            <a:endParaRPr lang="et-EE" sz="2000" dirty="0" smtClean="0"/>
          </a:p>
          <a:p>
            <a:pPr marL="342900" indent="-342900" algn="l">
              <a:spcAft>
                <a:spcPts val="600"/>
              </a:spcAft>
            </a:pPr>
            <a:r>
              <a:rPr lang="et-EE" sz="2000" dirty="0" smtClean="0"/>
              <a:t>Associated partners: Tartu Science Park, </a:t>
            </a:r>
            <a:r>
              <a:rPr lang="en-US" sz="2000" dirty="0" smtClean="0"/>
              <a:t>Tartu Business Advisory Services Foundation, Estonian Aviation Museum, Estonian Aviation Cluster, Tallinn Airport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t-EE" sz="2000" dirty="0" smtClean="0"/>
          </a:p>
          <a:p>
            <a:pPr marL="342900" indent="-342900" algn="l">
              <a:spcAft>
                <a:spcPts val="12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24" y="-141104"/>
            <a:ext cx="8928576" cy="879185"/>
          </a:xfrm>
        </p:spPr>
        <p:txBody>
          <a:bodyPr/>
          <a:lstStyle/>
          <a:p>
            <a:r>
              <a:rPr lang="et-EE" sz="3600" dirty="0" smtClean="0"/>
              <a:t>Project state of play in Estonia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04" y="524536"/>
            <a:ext cx="8918796" cy="4012490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</a:pP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1) Preparation of  the WP 3 work with Estonian Aviation Academy, Tartu University and </a:t>
            </a:r>
            <a:r>
              <a:rPr lang="en-US" sz="2000" dirty="0" err="1" smtClean="0"/>
              <a:t>Pakker</a:t>
            </a:r>
            <a:r>
              <a:rPr lang="en-US" sz="2000" dirty="0" smtClean="0"/>
              <a:t> </a:t>
            </a:r>
            <a:r>
              <a:rPr lang="en-US" sz="2000" dirty="0" err="1" smtClean="0"/>
              <a:t>Avio</a:t>
            </a:r>
            <a:r>
              <a:rPr lang="en-US" sz="2000" dirty="0" smtClean="0"/>
              <a:t>. 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Aviation Academy will take a lead organizing the work of the WP 3 in Estonia and in the project consortium. 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Aviation Academy will evaluate the amount of the additional work to be done under WP 3. 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TAS and Academy will agree on </a:t>
            </a:r>
            <a:r>
              <a:rPr lang="en-US" sz="2000" dirty="0" err="1" smtClean="0"/>
              <a:t>ToR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3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24" y="-141104"/>
            <a:ext cx="8928576" cy="879185"/>
          </a:xfrm>
        </p:spPr>
        <p:txBody>
          <a:bodyPr/>
          <a:lstStyle/>
          <a:p>
            <a:r>
              <a:rPr lang="et-EE" sz="3600" dirty="0" smtClean="0"/>
              <a:t>Project state of play in Estonia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04" y="524536"/>
            <a:ext cx="8918796" cy="4012490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</a:pP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2) Defining the partners to be involved into different </a:t>
            </a:r>
            <a:r>
              <a:rPr lang="en-US" sz="2000" dirty="0" err="1" smtClean="0"/>
              <a:t>WPs</a:t>
            </a:r>
            <a:r>
              <a:rPr lang="en-US" sz="2000" dirty="0" smtClean="0"/>
              <a:t>, agreed so far: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WP 2 (feasibility study) – Tartu University, Aviation Academy, </a:t>
            </a:r>
            <a:r>
              <a:rPr lang="en-US" sz="2000" dirty="0" err="1" smtClean="0"/>
              <a:t>Pakker</a:t>
            </a:r>
            <a:r>
              <a:rPr lang="en-US" sz="2000" dirty="0" smtClean="0"/>
              <a:t> </a:t>
            </a:r>
            <a:r>
              <a:rPr lang="en-US" sz="2000" dirty="0" err="1" smtClean="0"/>
              <a:t>Avio</a:t>
            </a: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WP 4 (business platforms) – Tartu City Government, LAG TAS, Business Advisory Centre, Science Park, Aviation Academy, </a:t>
            </a:r>
            <a:r>
              <a:rPr lang="en-US" sz="2000" dirty="0" err="1" smtClean="0"/>
              <a:t>Pakker</a:t>
            </a:r>
            <a:r>
              <a:rPr lang="en-US" sz="2000" dirty="0" smtClean="0"/>
              <a:t> </a:t>
            </a:r>
            <a:r>
              <a:rPr lang="en-US" sz="2000" dirty="0" err="1" smtClean="0"/>
              <a:t>Avio</a:t>
            </a: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WP 5 (tourism) – Tartu City Government, Tartu County Tourism Board, LAG TAS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In addition we will involve Estonian Aviation Cluster and Tallinn Airport. 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3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52" y="0"/>
            <a:ext cx="7772400" cy="730762"/>
          </a:xfrm>
        </p:spPr>
        <p:txBody>
          <a:bodyPr/>
          <a:lstStyle/>
          <a:p>
            <a:r>
              <a:rPr lang="et-EE" sz="3600" dirty="0" smtClean="0"/>
              <a:t>Work package 3 – 2020 activities 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31" y="640090"/>
            <a:ext cx="9009669" cy="3810104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Task 1: Building the EU secondary airports training consortium and implementing trainings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Open call for project partners who would like to participate in the work of the WP 3 together with mapping their capacities and needs, fulfilling short baseline survey – February-April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Designing the specification and work plan for the joint training program between European partners - April-June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Letter of Intent between European members of the training consortium with joint targets towards developing aviation training capacities for European and Chinese partners – June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Designing the joint training program – September 2020-March 2021</a:t>
            </a:r>
          </a:p>
          <a:p>
            <a:pPr marL="342900" indent="-342900" algn="l">
              <a:spcAft>
                <a:spcPts val="12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52" y="0"/>
            <a:ext cx="7772400" cy="730762"/>
          </a:xfrm>
        </p:spPr>
        <p:txBody>
          <a:bodyPr/>
          <a:lstStyle/>
          <a:p>
            <a:r>
              <a:rPr lang="et-EE" sz="3600" dirty="0" smtClean="0"/>
              <a:t>Work package 3  - 2020 activities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70339"/>
            <a:ext cx="9144000" cy="4070602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Identifying corresponding partner from Chinese side to be partner for the European training consortium – May-June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Identifying the rules and requirements from European and Chinese side to provide joint aviation training program in Europe – February-October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Activating/conducting the certification process if needed – May 2020 - …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Signing corresponding agreements between European partners and with Chinese – September 2020 - …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2021 second half  - the first test group training</a:t>
            </a:r>
          </a:p>
          <a:p>
            <a:pPr marL="342900" indent="-342900" algn="l">
              <a:spcAft>
                <a:spcPts val="1200"/>
              </a:spcAft>
            </a:pP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52" y="0"/>
            <a:ext cx="7772400" cy="730762"/>
          </a:xfrm>
        </p:spPr>
        <p:txBody>
          <a:bodyPr/>
          <a:lstStyle/>
          <a:p>
            <a:r>
              <a:rPr lang="et-EE" sz="3600" dirty="0" smtClean="0"/>
              <a:t>Work package 3  - 2020 activities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70339"/>
            <a:ext cx="9144000" cy="4070602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</a:pPr>
            <a:r>
              <a:rPr lang="et-EE" sz="2000" dirty="0" smtClean="0"/>
              <a:t>Task 2: Carrying out and testing innovative solutions related to robotics and automisation in secondary airports: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Mapping interested technology companies among WP partners to introduce their technologies related to the robotics and </a:t>
            </a:r>
            <a:r>
              <a:rPr lang="en-US" sz="2000" dirty="0" err="1" smtClean="0"/>
              <a:t>automisation</a:t>
            </a:r>
            <a:r>
              <a:rPr lang="en-US" sz="2000" dirty="0" smtClean="0"/>
              <a:t> – since September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Collecting inputs from WP 2 about incubation plan – since September 2020</a:t>
            </a:r>
          </a:p>
          <a:p>
            <a:pPr marL="342900" indent="-342900" algn="l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Drafting an incubation plan of the consortium – since September 2020</a:t>
            </a:r>
          </a:p>
          <a:p>
            <a:pPr marL="342900" indent="-342900" algn="l">
              <a:spcAft>
                <a:spcPts val="1200"/>
              </a:spcAft>
            </a:pP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E4285B-94BF-4379-99F3-5CBF95749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152" y="0"/>
            <a:ext cx="7772400" cy="730762"/>
          </a:xfrm>
        </p:spPr>
        <p:txBody>
          <a:bodyPr/>
          <a:lstStyle/>
          <a:p>
            <a:r>
              <a:rPr lang="et-EE" sz="3600" dirty="0" smtClean="0"/>
              <a:t>Work package 3  - 2020 activities</a:t>
            </a:r>
            <a:endParaRPr lang="et-EE" sz="3600" dirty="0"/>
          </a:p>
        </p:txBody>
      </p:sp>
      <p:sp>
        <p:nvSpPr>
          <p:cNvPr id="3" name="Alapealkiri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0A7190F-8FB6-4E61-B68D-D66F741A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70339"/>
            <a:ext cx="9144000" cy="4070602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Monitoring and evaluation of the progress of the WP 3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•	Progress report at regular Zoom meetings – since March 2020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•	Semiannual report will be provided to project partners at face-to-face meetings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Exploring the available funds and financing possibilities in Europe and China for further development of the project.</a:t>
            </a:r>
          </a:p>
          <a:p>
            <a:pPr marL="342900" indent="-342900" algn="l">
              <a:spcAft>
                <a:spcPts val="1200"/>
              </a:spcAft>
            </a:pPr>
            <a:r>
              <a:rPr lang="en-US" sz="2000" dirty="0" smtClean="0"/>
              <a:t>•	Mapping of potential funds available for training consortium activities – since September 2020 (ERASMUS, etc)</a:t>
            </a:r>
          </a:p>
          <a:p>
            <a:pPr marL="342900" indent="-342900" algn="l">
              <a:spcAft>
                <a:spcPts val="1200"/>
              </a:spcAft>
            </a:pPr>
            <a:endParaRPr lang="en-US" sz="2000" dirty="0" smtClean="0"/>
          </a:p>
          <a:p>
            <a:pPr marL="342900" indent="-342900" algn="l">
              <a:spcAft>
                <a:spcPts val="12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3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580</Words>
  <Application>Microsoft Macintosh PowerPoint</Application>
  <PresentationFormat>On-screen Show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Raleway</vt:lpstr>
      <vt:lpstr>Varela</vt:lpstr>
      <vt:lpstr>Dumaine</vt:lpstr>
      <vt:lpstr>Air traffic and logistics development between the EU rural areas and China   </vt:lpstr>
      <vt:lpstr>Estonia - local partners overview</vt:lpstr>
      <vt:lpstr>Project state of play in Estonia</vt:lpstr>
      <vt:lpstr>Project state of play in Estonia</vt:lpstr>
      <vt:lpstr>Work package 3 – 2020 activities </vt:lpstr>
      <vt:lpstr>Work package 3  - 2020 activities</vt:lpstr>
      <vt:lpstr>Work package 3  - 2020 activities</vt:lpstr>
      <vt:lpstr>Work package 3  - 2020 activities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traffic and logistics development between the EU rural areas and China   Kristiina Tammets Tartu County Development Association</dc:title>
  <dc:subject/>
  <dc:creator/>
  <cp:keywords/>
  <dc:description/>
  <cp:lastModifiedBy>Kristiina Liimand</cp:lastModifiedBy>
  <cp:revision>267</cp:revision>
  <dcterms:created xsi:type="dcterms:W3CDTF">2020-02-07T09:18:54Z</dcterms:created>
  <dcterms:modified xsi:type="dcterms:W3CDTF">2020-02-07T09:19:32Z</dcterms:modified>
  <cp:category/>
</cp:coreProperties>
</file>