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3" r:id="rId2"/>
    <p:sldId id="297" r:id="rId3"/>
    <p:sldId id="261" r:id="rId4"/>
    <p:sldId id="301" r:id="rId5"/>
    <p:sldId id="287" r:id="rId6"/>
    <p:sldId id="310" r:id="rId7"/>
    <p:sldId id="311" r:id="rId8"/>
    <p:sldId id="302" r:id="rId9"/>
    <p:sldId id="300" r:id="rId10"/>
    <p:sldId id="315" r:id="rId1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F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go.annuk\Documents\TLL%20&amp;%20TAY%20statistika\TAY_2005-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57F20"/>
            </a:solidFill>
            <a:ln>
              <a:noFill/>
            </a:ln>
            <a:effectLst/>
            <a:sp3d/>
          </c:spPr>
          <c:invertIfNegative val="0"/>
          <c:cat>
            <c:numRef>
              <c:f>'Total pax'!$B$13:$B$17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'Total pax'!$O$13:$O$17</c:f>
              <c:numCache>
                <c:formatCode>#,##0</c:formatCode>
                <c:ptCount val="5"/>
                <c:pt idx="0">
                  <c:v>14493</c:v>
                </c:pt>
                <c:pt idx="1">
                  <c:v>21117</c:v>
                </c:pt>
                <c:pt idx="2">
                  <c:v>29594</c:v>
                </c:pt>
                <c:pt idx="3">
                  <c:v>30296</c:v>
                </c:pt>
                <c:pt idx="4">
                  <c:v>26092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E5-4F9A-A41D-360699A02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8525344"/>
        <c:axId val="558527968"/>
        <c:axId val="0"/>
      </c:bar3DChart>
      <c:catAx>
        <c:axId val="55852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558527968"/>
        <c:crosses val="autoZero"/>
        <c:auto val="1"/>
        <c:lblAlgn val="ctr"/>
        <c:lblOffset val="100"/>
        <c:noMultiLvlLbl val="0"/>
      </c:catAx>
      <c:valAx>
        <c:axId val="55852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55852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7DAD0-F55E-490B-BFC6-0D821573D25A}" type="datetimeFigureOut">
              <a:rPr lang="et-EE" smtClean="0"/>
              <a:pPr/>
              <a:t>12.03.2019</a:t>
            </a:fld>
            <a:endParaRPr lang="et-E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EDA7E-4F3C-4049-9446-7E5A521F67C1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4116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89C50-D361-4514-A3C5-4CB7122E49B7}" type="datetimeFigureOut">
              <a:rPr lang="et-EE" smtClean="0"/>
              <a:pPr/>
              <a:t>12.03.2019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F6119-C4FC-4988-B4AD-63304349FB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3896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89C50-D361-4514-A3C5-4CB7122E49B7}" type="datetimeFigureOut">
              <a:rPr lang="et-EE" smtClean="0"/>
              <a:pPr/>
              <a:t>12.03.2019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F6119-C4FC-4988-B4AD-63304349FB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9177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89C50-D361-4514-A3C5-4CB7122E49B7}" type="datetimeFigureOut">
              <a:rPr lang="et-EE" smtClean="0"/>
              <a:pPr/>
              <a:t>12.03.2019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F6119-C4FC-4988-B4AD-63304349FB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86534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/>
          </p:nvPr>
        </p:nvSpPr>
        <p:spPr>
          <a:xfrm>
            <a:off x="1066800" y="3565742"/>
            <a:ext cx="10058400" cy="50756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200" b="0" i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9" name="Subtitle 2"/>
          <p:cNvSpPr>
            <a:spLocks noGrp="1"/>
          </p:cNvSpPr>
          <p:nvPr>
            <p:ph type="subTitle" idx="1"/>
          </p:nvPr>
        </p:nvSpPr>
        <p:spPr>
          <a:xfrm>
            <a:off x="1066800" y="4026735"/>
            <a:ext cx="10058400" cy="3010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accent1"/>
                </a:solidFill>
                <a:latin typeface="Lato Light" charset="0"/>
                <a:ea typeface="Lato Light" charset="0"/>
                <a:cs typeface="La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650" y="1594866"/>
            <a:ext cx="4242815" cy="2386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328" y="5076200"/>
            <a:ext cx="3371344" cy="1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87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0" i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225" y="5443537"/>
            <a:ext cx="2178303" cy="122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499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89C50-D361-4514-A3C5-4CB7122E49B7}" type="datetimeFigureOut">
              <a:rPr lang="et-EE" smtClean="0"/>
              <a:pPr/>
              <a:t>12.03.2019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F6119-C4FC-4988-B4AD-63304349FB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8252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89C50-D361-4514-A3C5-4CB7122E49B7}" type="datetimeFigureOut">
              <a:rPr lang="et-EE" smtClean="0"/>
              <a:pPr/>
              <a:t>12.03.2019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F6119-C4FC-4988-B4AD-63304349FB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1177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89C50-D361-4514-A3C5-4CB7122E49B7}" type="datetimeFigureOut">
              <a:rPr lang="et-EE" smtClean="0"/>
              <a:pPr/>
              <a:t>12.03.2019</a:t>
            </a:fld>
            <a:endParaRPr lang="et-E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F6119-C4FC-4988-B4AD-63304349FB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3929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89C50-D361-4514-A3C5-4CB7122E49B7}" type="datetimeFigureOut">
              <a:rPr lang="et-EE" smtClean="0"/>
              <a:pPr/>
              <a:t>12.03.2019</a:t>
            </a:fld>
            <a:endParaRPr lang="et-E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F6119-C4FC-4988-B4AD-63304349FB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5677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89C50-D361-4514-A3C5-4CB7122E49B7}" type="datetimeFigureOut">
              <a:rPr lang="et-EE" smtClean="0"/>
              <a:pPr/>
              <a:t>12.03.2019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F6119-C4FC-4988-B4AD-63304349FB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0220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89C50-D361-4514-A3C5-4CB7122E49B7}" type="datetimeFigureOut">
              <a:rPr lang="et-EE" smtClean="0"/>
              <a:pPr/>
              <a:t>12.03.2019</a:t>
            </a:fld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F6119-C4FC-4988-B4AD-63304349FB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3712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89C50-D361-4514-A3C5-4CB7122E49B7}" type="datetimeFigureOut">
              <a:rPr lang="et-EE" smtClean="0"/>
              <a:pPr/>
              <a:t>12.03.2019</a:t>
            </a:fld>
            <a:endParaRPr lang="et-E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F6119-C4FC-4988-B4AD-63304349FB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549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89C50-D361-4514-A3C5-4CB7122E49B7}" type="datetimeFigureOut">
              <a:rPr lang="et-EE" smtClean="0"/>
              <a:pPr/>
              <a:t>12.03.2019</a:t>
            </a:fld>
            <a:endParaRPr lang="et-E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F6119-C4FC-4988-B4AD-63304349FB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794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89C50-D361-4514-A3C5-4CB7122E49B7}" type="datetimeFigureOut">
              <a:rPr lang="et-EE" smtClean="0"/>
              <a:pPr/>
              <a:t>12.03.2019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F6119-C4FC-4988-B4AD-63304349FB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6604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565741"/>
            <a:ext cx="10058400" cy="137948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et-EE" sz="6000" dirty="0" smtClean="0"/>
              <a:t>Tartu Airport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4927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4176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80303" y="392455"/>
            <a:ext cx="7556500" cy="949325"/>
          </a:xfrm>
        </p:spPr>
        <p:txBody>
          <a:bodyPr>
            <a:normAutofit/>
          </a:bodyPr>
          <a:lstStyle/>
          <a:p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History</a:t>
            </a:r>
            <a:endParaRPr lang="et-EE" sz="4000" dirty="0">
              <a:solidFill>
                <a:srgbClr val="F57F20"/>
              </a:solidFill>
              <a:latin typeface="Myriad Pro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9051" y="1935105"/>
            <a:ext cx="7327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/>
              <a:t>Airport </a:t>
            </a:r>
            <a:r>
              <a:rPr lang="et-EE" sz="2400" dirty="0" err="1" smtClean="0"/>
              <a:t>was</a:t>
            </a:r>
            <a:r>
              <a:rPr lang="et-EE" sz="2400" dirty="0" smtClean="0"/>
              <a:t> </a:t>
            </a:r>
            <a:r>
              <a:rPr lang="et-EE" sz="2400" dirty="0" err="1" smtClean="0"/>
              <a:t>established</a:t>
            </a:r>
            <a:r>
              <a:rPr lang="et-EE" sz="2400" dirty="0"/>
              <a:t> </a:t>
            </a:r>
            <a:r>
              <a:rPr lang="et-EE" sz="2400" dirty="0" smtClean="0"/>
              <a:t>15</a:t>
            </a:r>
            <a:r>
              <a:rPr lang="et-EE" sz="2400" dirty="0"/>
              <a:t>. </a:t>
            </a:r>
            <a:r>
              <a:rPr lang="et-EE" sz="2400" dirty="0" err="1" smtClean="0"/>
              <a:t>May</a:t>
            </a:r>
            <a:r>
              <a:rPr lang="et-EE" sz="2400" dirty="0" smtClean="0"/>
              <a:t> 1946 </a:t>
            </a:r>
            <a:r>
              <a:rPr lang="et-EE" sz="2400" dirty="0" err="1" smtClean="0"/>
              <a:t>as</a:t>
            </a:r>
            <a:r>
              <a:rPr lang="et-EE" sz="2400" dirty="0" smtClean="0"/>
              <a:t> a </a:t>
            </a:r>
            <a:r>
              <a:rPr lang="et-EE" sz="2400" dirty="0" err="1" smtClean="0"/>
              <a:t>medical</a:t>
            </a:r>
            <a:r>
              <a:rPr lang="et-EE" sz="2400" dirty="0" smtClean="0"/>
              <a:t> </a:t>
            </a:r>
            <a:r>
              <a:rPr lang="et-EE" sz="2400" dirty="0" err="1" smtClean="0"/>
              <a:t>airport</a:t>
            </a:r>
            <a:endParaRPr lang="et-EE" sz="2400" dirty="0" smtClean="0"/>
          </a:p>
          <a:p>
            <a:endParaRPr lang="et-EE" sz="2400" dirty="0" smtClean="0"/>
          </a:p>
          <a:p>
            <a:r>
              <a:rPr lang="et-EE" sz="2400" dirty="0" err="1" smtClean="0"/>
              <a:t>Asphalt</a:t>
            </a:r>
            <a:r>
              <a:rPr lang="et-EE" sz="2400" dirty="0" smtClean="0"/>
              <a:t> </a:t>
            </a:r>
            <a:r>
              <a:rPr lang="et-EE" sz="2400" dirty="0" err="1" smtClean="0"/>
              <a:t>runway</a:t>
            </a:r>
            <a:r>
              <a:rPr lang="et-EE" sz="2400" dirty="0" smtClean="0"/>
              <a:t> </a:t>
            </a:r>
            <a:r>
              <a:rPr lang="et-EE" sz="2400" dirty="0" err="1" smtClean="0"/>
              <a:t>was</a:t>
            </a:r>
            <a:r>
              <a:rPr lang="et-EE" sz="2400" dirty="0" smtClean="0"/>
              <a:t> </a:t>
            </a:r>
            <a:r>
              <a:rPr lang="et-EE" sz="2400" dirty="0" err="1" smtClean="0"/>
              <a:t>built</a:t>
            </a:r>
            <a:r>
              <a:rPr lang="et-EE" sz="2400" dirty="0" smtClean="0"/>
              <a:t> in </a:t>
            </a:r>
            <a:r>
              <a:rPr lang="et-EE" sz="2400" u="sng" dirty="0" smtClean="0"/>
              <a:t>1975</a:t>
            </a:r>
            <a:r>
              <a:rPr lang="et-EE" sz="2400" dirty="0" smtClean="0"/>
              <a:t> </a:t>
            </a:r>
          </a:p>
          <a:p>
            <a:endParaRPr lang="et-EE" sz="2400" dirty="0"/>
          </a:p>
          <a:p>
            <a:r>
              <a:rPr lang="et-EE" sz="2400" dirty="0" err="1" smtClean="0"/>
              <a:t>Passenger</a:t>
            </a:r>
            <a:r>
              <a:rPr lang="et-EE" sz="2400" dirty="0" smtClean="0"/>
              <a:t> terminal </a:t>
            </a:r>
            <a:r>
              <a:rPr lang="et-EE" sz="2400" dirty="0" err="1" smtClean="0"/>
              <a:t>was</a:t>
            </a:r>
            <a:r>
              <a:rPr lang="et-EE" sz="2400" dirty="0" smtClean="0"/>
              <a:t> </a:t>
            </a:r>
            <a:r>
              <a:rPr lang="et-EE" sz="2400" dirty="0" err="1" smtClean="0"/>
              <a:t>opened</a:t>
            </a:r>
            <a:r>
              <a:rPr lang="et-EE" sz="2400" dirty="0" smtClean="0"/>
              <a:t> in </a:t>
            </a:r>
            <a:r>
              <a:rPr lang="et-EE" sz="2400" u="sng" dirty="0" smtClean="0"/>
              <a:t>14.August 1981</a:t>
            </a:r>
            <a:endParaRPr lang="et-EE" sz="2400" dirty="0"/>
          </a:p>
          <a:p>
            <a:endParaRPr lang="et-EE" sz="2400" dirty="0"/>
          </a:p>
          <a:p>
            <a:r>
              <a:rPr lang="et-EE" sz="2400" dirty="0" err="1" smtClean="0"/>
              <a:t>Autumn</a:t>
            </a:r>
            <a:r>
              <a:rPr lang="et-EE" sz="2400" dirty="0" smtClean="0"/>
              <a:t> 2008 </a:t>
            </a:r>
            <a:r>
              <a:rPr lang="et-EE" sz="2400" dirty="0" err="1" smtClean="0"/>
              <a:t>the</a:t>
            </a:r>
            <a:r>
              <a:rPr lang="et-EE" sz="2400" dirty="0" smtClean="0"/>
              <a:t> </a:t>
            </a:r>
            <a:r>
              <a:rPr lang="et-EE" sz="2400" dirty="0" err="1" smtClean="0"/>
              <a:t>runway</a:t>
            </a:r>
            <a:r>
              <a:rPr lang="et-EE" sz="2400" dirty="0" smtClean="0"/>
              <a:t> </a:t>
            </a:r>
            <a:r>
              <a:rPr lang="et-EE" sz="2400" dirty="0" err="1" smtClean="0"/>
              <a:t>was</a:t>
            </a:r>
            <a:r>
              <a:rPr lang="et-EE" sz="2400" dirty="0" smtClean="0"/>
              <a:t> </a:t>
            </a:r>
            <a:r>
              <a:rPr lang="et-EE" sz="2400" dirty="0" err="1" smtClean="0"/>
              <a:t>extended</a:t>
            </a:r>
            <a:r>
              <a:rPr lang="et-EE" sz="2400" dirty="0" smtClean="0"/>
              <a:t> </a:t>
            </a:r>
            <a:r>
              <a:rPr lang="et-EE" sz="2400" dirty="0" err="1" smtClean="0"/>
              <a:t>to</a:t>
            </a:r>
            <a:r>
              <a:rPr lang="et-EE" sz="2400" dirty="0" smtClean="0"/>
              <a:t> 1 799 </a:t>
            </a:r>
            <a:r>
              <a:rPr lang="et-EE" sz="2400" dirty="0" err="1" smtClean="0"/>
              <a:t>meters</a:t>
            </a:r>
            <a:endParaRPr lang="et-EE" sz="2400" dirty="0" smtClean="0"/>
          </a:p>
          <a:p>
            <a:endParaRPr lang="et-EE" sz="2400" dirty="0"/>
          </a:p>
          <a:p>
            <a:r>
              <a:rPr lang="et-EE" sz="2400" u="sng" dirty="0" smtClean="0"/>
              <a:t>10.December 2009</a:t>
            </a:r>
            <a:r>
              <a:rPr lang="et-EE" sz="2400" dirty="0" smtClean="0"/>
              <a:t> </a:t>
            </a:r>
            <a:r>
              <a:rPr lang="et-EE" sz="2400" dirty="0" err="1" smtClean="0"/>
              <a:t>was</a:t>
            </a:r>
            <a:r>
              <a:rPr lang="et-EE" sz="2400" dirty="0" smtClean="0"/>
              <a:t> </a:t>
            </a:r>
            <a:r>
              <a:rPr lang="et-EE" sz="2400" dirty="0" err="1" smtClean="0"/>
              <a:t>opened</a:t>
            </a:r>
            <a:r>
              <a:rPr lang="et-EE" sz="2400" dirty="0" smtClean="0"/>
              <a:t> a </a:t>
            </a:r>
            <a:r>
              <a:rPr lang="et-EE" sz="2400" dirty="0" err="1" smtClean="0"/>
              <a:t>renovated</a:t>
            </a:r>
            <a:r>
              <a:rPr lang="et-EE" sz="2400" dirty="0" smtClean="0"/>
              <a:t> </a:t>
            </a:r>
            <a:r>
              <a:rPr lang="et-EE" sz="2400" dirty="0" err="1" smtClean="0"/>
              <a:t>passenger</a:t>
            </a:r>
            <a:r>
              <a:rPr lang="et-EE" sz="2400" dirty="0" smtClean="0"/>
              <a:t> terminal</a:t>
            </a:r>
            <a:endParaRPr lang="et-EE" sz="2400" dirty="0"/>
          </a:p>
          <a:p>
            <a:endParaRPr lang="et-EE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625" y="5464833"/>
            <a:ext cx="3031375" cy="97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85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80303" y="392455"/>
            <a:ext cx="7556500" cy="949325"/>
          </a:xfrm>
        </p:spPr>
        <p:txBody>
          <a:bodyPr>
            <a:normAutofit/>
          </a:bodyPr>
          <a:lstStyle/>
          <a:p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Technical</a:t>
            </a:r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 </a:t>
            </a:r>
            <a:r>
              <a:rPr lang="et-EE" sz="4000" dirty="0" err="1">
                <a:solidFill>
                  <a:srgbClr val="F57F20"/>
                </a:solidFill>
                <a:latin typeface="Myriad Pro Light"/>
              </a:rPr>
              <a:t>specifications</a:t>
            </a:r>
            <a:endParaRPr lang="et-EE" sz="4000" dirty="0">
              <a:solidFill>
                <a:srgbClr val="F57F20"/>
              </a:solidFill>
              <a:latin typeface="Myriad Pro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9051" y="1935105"/>
            <a:ext cx="73277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err="1" smtClean="0"/>
              <a:t>Runway</a:t>
            </a:r>
            <a:r>
              <a:rPr lang="et-EE" sz="2400" dirty="0" smtClean="0"/>
              <a:t> – 		1 799 </a:t>
            </a:r>
            <a:r>
              <a:rPr lang="et-EE" sz="2400" dirty="0" err="1" smtClean="0"/>
              <a:t>meters</a:t>
            </a:r>
            <a:r>
              <a:rPr lang="et-EE" sz="2400" dirty="0" smtClean="0"/>
              <a:t> </a:t>
            </a:r>
            <a:r>
              <a:rPr lang="et-EE" sz="2400" dirty="0" err="1" smtClean="0"/>
              <a:t>long</a:t>
            </a:r>
            <a:r>
              <a:rPr lang="et-EE" sz="2400" dirty="0" smtClean="0"/>
              <a:t> and 31 </a:t>
            </a:r>
            <a:r>
              <a:rPr lang="et-EE" sz="2400" dirty="0" err="1" smtClean="0"/>
              <a:t>meters</a:t>
            </a:r>
            <a:r>
              <a:rPr lang="et-EE" sz="2400" dirty="0" smtClean="0"/>
              <a:t> 			</a:t>
            </a:r>
            <a:r>
              <a:rPr lang="et-EE" sz="2400" dirty="0" err="1" smtClean="0"/>
              <a:t>wide</a:t>
            </a:r>
            <a:endParaRPr lang="et-EE" sz="2400" dirty="0" smtClean="0"/>
          </a:p>
          <a:p>
            <a:endParaRPr lang="et-EE" sz="2400" dirty="0" smtClean="0"/>
          </a:p>
          <a:p>
            <a:r>
              <a:rPr lang="et-EE" sz="2400" dirty="0" err="1" smtClean="0"/>
              <a:t>Approach</a:t>
            </a:r>
            <a:r>
              <a:rPr lang="et-EE" sz="2400" dirty="0" smtClean="0"/>
              <a:t> </a:t>
            </a:r>
            <a:r>
              <a:rPr lang="et-EE" sz="2400" dirty="0" err="1" smtClean="0"/>
              <a:t>types</a:t>
            </a:r>
            <a:r>
              <a:rPr lang="et-EE" sz="2400" dirty="0" smtClean="0"/>
              <a:t> – 	08 </a:t>
            </a:r>
            <a:r>
              <a:rPr lang="et-EE" sz="2400" dirty="0" err="1" smtClean="0"/>
              <a:t>visual</a:t>
            </a:r>
            <a:r>
              <a:rPr lang="et-EE" sz="2400" dirty="0" smtClean="0"/>
              <a:t> </a:t>
            </a:r>
            <a:r>
              <a:rPr lang="et-EE" sz="2400" dirty="0" err="1" smtClean="0"/>
              <a:t>approach</a:t>
            </a:r>
            <a:r>
              <a:rPr lang="et-EE" sz="2400" dirty="0" smtClean="0"/>
              <a:t>, 				</a:t>
            </a:r>
            <a:r>
              <a:rPr lang="et-EE" sz="2400" dirty="0"/>
              <a:t>	</a:t>
            </a:r>
            <a:r>
              <a:rPr lang="et-EE" sz="2400" dirty="0" smtClean="0"/>
              <a:t>non-</a:t>
            </a:r>
            <a:r>
              <a:rPr lang="et-EE" sz="2400" dirty="0" err="1" smtClean="0"/>
              <a:t>precision</a:t>
            </a:r>
            <a:r>
              <a:rPr lang="et-EE" sz="2400" dirty="0" smtClean="0"/>
              <a:t> </a:t>
            </a:r>
            <a:r>
              <a:rPr lang="et-EE" sz="2400" dirty="0" err="1" smtClean="0"/>
              <a:t>approach</a:t>
            </a:r>
            <a:endParaRPr lang="et-EE" sz="2400" dirty="0" smtClean="0"/>
          </a:p>
          <a:p>
            <a:r>
              <a:rPr lang="et-EE" sz="2400" dirty="0"/>
              <a:t>		 </a:t>
            </a:r>
            <a:r>
              <a:rPr lang="et-EE" sz="2400" dirty="0" smtClean="0"/>
              <a:t>   	</a:t>
            </a:r>
          </a:p>
          <a:p>
            <a:r>
              <a:rPr lang="et-EE" sz="2400" dirty="0"/>
              <a:t>	</a:t>
            </a:r>
            <a:r>
              <a:rPr lang="et-EE" sz="2400" dirty="0" smtClean="0"/>
              <a:t>		26 </a:t>
            </a:r>
            <a:r>
              <a:rPr lang="et-EE" sz="2400" dirty="0" err="1"/>
              <a:t>visual</a:t>
            </a:r>
            <a:r>
              <a:rPr lang="et-EE" sz="2400" dirty="0"/>
              <a:t> </a:t>
            </a:r>
            <a:r>
              <a:rPr lang="et-EE" sz="2400" dirty="0" err="1"/>
              <a:t>approach</a:t>
            </a:r>
            <a:r>
              <a:rPr lang="et-EE" sz="2400" dirty="0"/>
              <a:t>, </a:t>
            </a:r>
            <a:r>
              <a:rPr lang="et-EE" sz="2400" dirty="0" smtClean="0"/>
              <a:t>				</a:t>
            </a:r>
            <a:r>
              <a:rPr lang="et-EE" sz="2400" dirty="0"/>
              <a:t> </a:t>
            </a:r>
            <a:r>
              <a:rPr lang="et-EE" sz="2400" dirty="0" smtClean="0"/>
              <a:t>	non-</a:t>
            </a:r>
            <a:r>
              <a:rPr lang="et-EE" sz="2400" dirty="0" err="1" smtClean="0"/>
              <a:t>precision</a:t>
            </a:r>
            <a:r>
              <a:rPr lang="et-EE" sz="2400" dirty="0" smtClean="0"/>
              <a:t> </a:t>
            </a:r>
            <a:r>
              <a:rPr lang="et-EE" sz="2400" dirty="0" err="1"/>
              <a:t>approach</a:t>
            </a:r>
            <a:r>
              <a:rPr lang="et-EE" sz="2400" dirty="0"/>
              <a:t> 	</a:t>
            </a:r>
            <a:r>
              <a:rPr lang="et-EE" sz="2400" dirty="0" smtClean="0"/>
              <a:t>		    	I </a:t>
            </a:r>
            <a:r>
              <a:rPr lang="et-EE" sz="2400" dirty="0" err="1" smtClean="0"/>
              <a:t>Cat</a:t>
            </a:r>
            <a:r>
              <a:rPr lang="et-EE" sz="2400" dirty="0" smtClean="0"/>
              <a:t> </a:t>
            </a:r>
            <a:r>
              <a:rPr lang="et-EE" sz="2400" dirty="0" err="1" smtClean="0"/>
              <a:t>precise</a:t>
            </a:r>
            <a:r>
              <a:rPr lang="et-EE" sz="2400" dirty="0" smtClean="0"/>
              <a:t> </a:t>
            </a:r>
            <a:r>
              <a:rPr lang="et-EE" sz="2400" dirty="0" err="1" smtClean="0"/>
              <a:t>approach</a:t>
            </a:r>
            <a:r>
              <a:rPr lang="et-EE" sz="2400" dirty="0" smtClean="0"/>
              <a:t> – ILS</a:t>
            </a:r>
          </a:p>
          <a:p>
            <a:endParaRPr lang="et-EE" sz="2400" dirty="0" smtClean="0"/>
          </a:p>
          <a:p>
            <a:r>
              <a:rPr lang="et-EE" sz="2400" dirty="0" smtClean="0"/>
              <a:t>Airport </a:t>
            </a:r>
            <a:r>
              <a:rPr lang="et-EE" sz="2400" dirty="0" err="1"/>
              <a:t>reference</a:t>
            </a:r>
            <a:r>
              <a:rPr lang="et-EE" sz="2400" dirty="0"/>
              <a:t> </a:t>
            </a:r>
            <a:r>
              <a:rPr lang="et-EE" sz="2400" dirty="0" err="1" smtClean="0"/>
              <a:t>code</a:t>
            </a:r>
            <a:r>
              <a:rPr lang="et-EE" sz="2400" dirty="0" smtClean="0"/>
              <a:t> – 3C</a:t>
            </a:r>
          </a:p>
          <a:p>
            <a:endParaRPr lang="et-EE" sz="2400" dirty="0" smtClean="0"/>
          </a:p>
          <a:p>
            <a:r>
              <a:rPr lang="et-EE" sz="2400" dirty="0" smtClean="0"/>
              <a:t>Airport </a:t>
            </a:r>
            <a:r>
              <a:rPr lang="et-EE" sz="2400" dirty="0" err="1"/>
              <a:t>rescue</a:t>
            </a:r>
            <a:r>
              <a:rPr lang="et-EE" sz="2400" dirty="0"/>
              <a:t> </a:t>
            </a:r>
            <a:r>
              <a:rPr lang="et-EE" sz="2400" dirty="0" err="1"/>
              <a:t>category</a:t>
            </a:r>
            <a:r>
              <a:rPr lang="et-EE" sz="2400" dirty="0"/>
              <a:t>- </a:t>
            </a:r>
            <a:r>
              <a:rPr lang="et-EE" sz="2400" dirty="0" smtClean="0"/>
              <a:t>5</a:t>
            </a:r>
            <a:endParaRPr lang="et-EE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625" y="5464833"/>
            <a:ext cx="3031375" cy="97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59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80303" y="392455"/>
            <a:ext cx="7556500" cy="949325"/>
          </a:xfrm>
        </p:spPr>
        <p:txBody>
          <a:bodyPr>
            <a:normAutofit/>
          </a:bodyPr>
          <a:lstStyle/>
          <a:p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Types</a:t>
            </a:r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 of </a:t>
            </a:r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flight</a:t>
            </a:r>
            <a:endParaRPr lang="et-EE" sz="4000" dirty="0">
              <a:solidFill>
                <a:srgbClr val="F57F20"/>
              </a:solidFill>
              <a:latin typeface="Myriad Pro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9051" y="1943418"/>
            <a:ext cx="7327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err="1" smtClean="0"/>
              <a:t>Study</a:t>
            </a:r>
            <a:endParaRPr lang="et-EE" sz="2400" dirty="0" smtClean="0"/>
          </a:p>
          <a:p>
            <a:endParaRPr lang="et-EE" sz="2400" dirty="0" smtClean="0"/>
          </a:p>
          <a:p>
            <a:r>
              <a:rPr lang="et-EE" sz="2400" dirty="0" err="1" smtClean="0"/>
              <a:t>Scheduled</a:t>
            </a:r>
            <a:endParaRPr lang="et-EE" sz="2400" dirty="0" smtClean="0"/>
          </a:p>
          <a:p>
            <a:endParaRPr lang="et-EE" sz="2400" dirty="0"/>
          </a:p>
          <a:p>
            <a:r>
              <a:rPr lang="et-EE" sz="2400" dirty="0" err="1" smtClean="0"/>
              <a:t>Medical</a:t>
            </a:r>
            <a:endParaRPr lang="et-EE" sz="2400" dirty="0"/>
          </a:p>
          <a:p>
            <a:endParaRPr lang="et-EE" sz="2400" dirty="0" smtClean="0"/>
          </a:p>
          <a:p>
            <a:r>
              <a:rPr lang="et-EE" sz="2400" dirty="0" err="1" smtClean="0"/>
              <a:t>Military</a:t>
            </a:r>
            <a:endParaRPr lang="et-EE" sz="2400" dirty="0" smtClean="0"/>
          </a:p>
          <a:p>
            <a:endParaRPr lang="et-EE" sz="2400" dirty="0"/>
          </a:p>
          <a:p>
            <a:r>
              <a:rPr lang="et-EE" sz="2400" dirty="0" err="1" smtClean="0"/>
              <a:t>Private</a:t>
            </a:r>
            <a:endParaRPr lang="et-EE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625" y="5464833"/>
            <a:ext cx="3031375" cy="97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66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80303" y="392455"/>
            <a:ext cx="7556500" cy="949325"/>
          </a:xfrm>
        </p:spPr>
        <p:txBody>
          <a:bodyPr>
            <a:normAutofit/>
          </a:bodyPr>
          <a:lstStyle/>
          <a:p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Finnair </a:t>
            </a:r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regular</a:t>
            </a:r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 </a:t>
            </a:r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flight</a:t>
            </a:r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 – ATR 72</a:t>
            </a:r>
            <a:endParaRPr lang="et-EE" sz="4000" dirty="0">
              <a:solidFill>
                <a:srgbClr val="F57F20"/>
              </a:solidFill>
              <a:latin typeface="Myriad Pro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0303" y="2025869"/>
            <a:ext cx="99136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97" y="1949740"/>
            <a:ext cx="6129252" cy="4091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1572" y="5553293"/>
            <a:ext cx="3029975" cy="9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64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80303" y="392455"/>
            <a:ext cx="7556500" cy="949325"/>
          </a:xfrm>
        </p:spPr>
        <p:txBody>
          <a:bodyPr>
            <a:normAutofit fontScale="90000"/>
          </a:bodyPr>
          <a:lstStyle/>
          <a:p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The</a:t>
            </a:r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 </a:t>
            </a:r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biggest</a:t>
            </a:r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 </a:t>
            </a:r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guest</a:t>
            </a:r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– Boeing C-17 </a:t>
            </a:r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Globemaster</a:t>
            </a:r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 III</a:t>
            </a:r>
            <a:endParaRPr lang="et-EE" sz="4000" dirty="0">
              <a:solidFill>
                <a:srgbClr val="F57F20"/>
              </a:solidFill>
              <a:latin typeface="Myriad Pro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0303" y="2025869"/>
            <a:ext cx="99136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1572" y="5553293"/>
            <a:ext cx="3029975" cy="9754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22784" y="1800808"/>
            <a:ext cx="5893836" cy="442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55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80303" y="392455"/>
            <a:ext cx="7556500" cy="949325"/>
          </a:xfrm>
        </p:spPr>
        <p:txBody>
          <a:bodyPr>
            <a:normAutofit fontScale="90000"/>
          </a:bodyPr>
          <a:lstStyle/>
          <a:p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Some</a:t>
            </a:r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 </a:t>
            </a:r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unusual</a:t>
            </a:r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 </a:t>
            </a:r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day</a:t>
            </a:r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 – EMB195 and Boeing 737-800</a:t>
            </a:r>
            <a:endParaRPr lang="et-EE" sz="4000" dirty="0">
              <a:solidFill>
                <a:srgbClr val="F57F20"/>
              </a:solidFill>
              <a:latin typeface="Myriad Pro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0303" y="2025869"/>
            <a:ext cx="99136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1572" y="5553293"/>
            <a:ext cx="3029975" cy="9754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83" y="1537704"/>
            <a:ext cx="8089154" cy="466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4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80303" y="392455"/>
            <a:ext cx="7556500" cy="949325"/>
          </a:xfrm>
        </p:spPr>
        <p:txBody>
          <a:bodyPr>
            <a:normAutofit fontScale="90000"/>
          </a:bodyPr>
          <a:lstStyle/>
          <a:p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Number of </a:t>
            </a:r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passengers</a:t>
            </a:r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, 2014-2018</a:t>
            </a:r>
            <a:endParaRPr lang="et-EE" sz="4000" dirty="0">
              <a:solidFill>
                <a:srgbClr val="F57F20"/>
              </a:solidFill>
              <a:latin typeface="Myriad Pro Ligh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625" y="5464833"/>
            <a:ext cx="3031375" cy="970638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117162"/>
              </p:ext>
            </p:extLst>
          </p:nvPr>
        </p:nvGraphicFramePr>
        <p:xfrm>
          <a:off x="980303" y="2057399"/>
          <a:ext cx="7401697" cy="401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544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80303" y="392455"/>
            <a:ext cx="7556500" cy="949325"/>
          </a:xfrm>
        </p:spPr>
        <p:txBody>
          <a:bodyPr>
            <a:normAutofit/>
          </a:bodyPr>
          <a:lstStyle/>
          <a:p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Future</a:t>
            </a:r>
            <a:r>
              <a:rPr lang="et-EE" sz="4000" dirty="0" smtClean="0">
                <a:solidFill>
                  <a:srgbClr val="F57F20"/>
                </a:solidFill>
                <a:latin typeface="Myriad Pro Light"/>
              </a:rPr>
              <a:t> </a:t>
            </a:r>
            <a:r>
              <a:rPr lang="et-EE" sz="4000" dirty="0" err="1" smtClean="0">
                <a:solidFill>
                  <a:srgbClr val="F57F20"/>
                </a:solidFill>
                <a:latin typeface="Myriad Pro Light"/>
              </a:rPr>
              <a:t>prospects</a:t>
            </a:r>
            <a:endParaRPr lang="et-EE" sz="4000" dirty="0">
              <a:solidFill>
                <a:srgbClr val="F57F20"/>
              </a:solidFill>
              <a:latin typeface="Myriad Pro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9051" y="1935105"/>
            <a:ext cx="73277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err="1" smtClean="0"/>
              <a:t>More</a:t>
            </a:r>
            <a:r>
              <a:rPr lang="et-EE" sz="2400" dirty="0" smtClean="0"/>
              <a:t> </a:t>
            </a:r>
            <a:r>
              <a:rPr lang="et-EE" sz="2400" dirty="0" err="1" smtClean="0"/>
              <a:t>destinations</a:t>
            </a:r>
            <a:endParaRPr lang="et-EE" sz="2400" dirty="0" smtClean="0"/>
          </a:p>
          <a:p>
            <a:endParaRPr lang="et-EE" sz="2400" dirty="0" smtClean="0"/>
          </a:p>
          <a:p>
            <a:r>
              <a:rPr lang="et-EE" sz="2400" dirty="0" err="1" smtClean="0"/>
              <a:t>Popular</a:t>
            </a:r>
            <a:r>
              <a:rPr lang="et-EE" sz="2400" dirty="0" smtClean="0"/>
              <a:t> </a:t>
            </a:r>
            <a:r>
              <a:rPr lang="et-EE" sz="2400" dirty="0" err="1" smtClean="0"/>
              <a:t>final</a:t>
            </a:r>
            <a:r>
              <a:rPr lang="et-EE" sz="2400" dirty="0" smtClean="0"/>
              <a:t> </a:t>
            </a:r>
            <a:r>
              <a:rPr lang="et-EE" sz="2400" dirty="0" err="1" smtClean="0"/>
              <a:t>destinations</a:t>
            </a:r>
            <a:endParaRPr lang="et-EE" sz="2400" dirty="0" smtClean="0"/>
          </a:p>
          <a:p>
            <a:endParaRPr lang="et-EE" sz="2400" dirty="0"/>
          </a:p>
          <a:p>
            <a:r>
              <a:rPr lang="et-EE" sz="2400" dirty="0" smtClean="0"/>
              <a:t>	Stockholm </a:t>
            </a:r>
            <a:r>
              <a:rPr lang="et-EE" sz="2400" dirty="0" err="1" smtClean="0"/>
              <a:t>Arlanda</a:t>
            </a:r>
            <a:endParaRPr lang="et-EE" sz="2400" dirty="0" smtClean="0"/>
          </a:p>
          <a:p>
            <a:endParaRPr lang="et-EE" sz="2400" dirty="0" smtClean="0"/>
          </a:p>
          <a:p>
            <a:r>
              <a:rPr lang="et-EE" sz="2400" dirty="0" smtClean="0"/>
              <a:t>	London </a:t>
            </a:r>
            <a:r>
              <a:rPr lang="et-EE" sz="2400" dirty="0" err="1" smtClean="0"/>
              <a:t>Heathrow</a:t>
            </a:r>
            <a:endParaRPr lang="et-EE" sz="2400" dirty="0" smtClean="0"/>
          </a:p>
          <a:p>
            <a:r>
              <a:rPr lang="et-EE" sz="2400" dirty="0" smtClean="0"/>
              <a:t>	</a:t>
            </a:r>
          </a:p>
          <a:p>
            <a:r>
              <a:rPr lang="et-EE" sz="2400" dirty="0"/>
              <a:t>	</a:t>
            </a:r>
            <a:r>
              <a:rPr lang="et-EE" sz="2400" dirty="0" err="1" smtClean="0"/>
              <a:t>Brussels</a:t>
            </a:r>
            <a:r>
              <a:rPr lang="et-EE" sz="2400" dirty="0" smtClean="0"/>
              <a:t> Airport</a:t>
            </a:r>
          </a:p>
          <a:p>
            <a:endParaRPr lang="et-EE" sz="2400" dirty="0"/>
          </a:p>
          <a:p>
            <a:r>
              <a:rPr lang="et-EE" sz="2400" dirty="0" smtClean="0"/>
              <a:t>	Paris Charles de </a:t>
            </a:r>
            <a:r>
              <a:rPr lang="et-EE" sz="2400" dirty="0" err="1" smtClean="0"/>
              <a:t>Gaulle</a:t>
            </a:r>
            <a:endParaRPr lang="et-EE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625" y="5464833"/>
            <a:ext cx="3031375" cy="97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2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92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Lato</vt:lpstr>
      <vt:lpstr>Lato Light</vt:lpstr>
      <vt:lpstr>Myriad Pro Light</vt:lpstr>
      <vt:lpstr>Office Theme</vt:lpstr>
      <vt:lpstr>  Tartu Airport</vt:lpstr>
      <vt:lpstr>History</vt:lpstr>
      <vt:lpstr>Technical specifications</vt:lpstr>
      <vt:lpstr>Types of flight</vt:lpstr>
      <vt:lpstr>Finnair regular flight – ATR 72</vt:lpstr>
      <vt:lpstr>The biggest guest– Boeing C-17 Globemaster III</vt:lpstr>
      <vt:lpstr>Some unusual day – EMB195 and Boeing 737-800</vt:lpstr>
      <vt:lpstr>Number of passengers, 2014-2018</vt:lpstr>
      <vt:lpstr>Future prospects</vt:lpstr>
      <vt:lpstr>Thank you!</vt:lpstr>
    </vt:vector>
  </TitlesOfParts>
  <Company>AS Tallinna Lennujaam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Madis Eesmaa</dc:creator>
  <cp:lastModifiedBy>Argo Annuk</cp:lastModifiedBy>
  <cp:revision>101</cp:revision>
  <dcterms:created xsi:type="dcterms:W3CDTF">2017-01-17T10:29:48Z</dcterms:created>
  <dcterms:modified xsi:type="dcterms:W3CDTF">2019-03-12T13:11:48Z</dcterms:modified>
</cp:coreProperties>
</file>