
<file path=[Content_Types].xml><?xml version="1.0" encoding="utf-8"?>
<Types xmlns="http://schemas.openxmlformats.org/package/2006/content-types"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revisionInfo.xml" ContentType="application/vnd.ms-powerpoint.revisioninfo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embedTrueTypeFonts="1" saveSubsetFonts="1" autoCompressPictures="0">
  <p:sldMasterIdLst>
    <p:sldMasterId id="2147483677" r:id="rId4"/>
  </p:sldMasterIdLst>
  <p:notesMasterIdLst>
    <p:notesMasterId r:id="rId13"/>
  </p:notesMasterIdLst>
  <p:sldIdLst>
    <p:sldId id="927" r:id="rId5"/>
    <p:sldId id="951" r:id="rId6"/>
    <p:sldId id="952" r:id="rId7"/>
    <p:sldId id="953" r:id="rId8"/>
    <p:sldId id="954" r:id="rId9"/>
    <p:sldId id="955" r:id="rId10"/>
    <p:sldId id="956" r:id="rId11"/>
    <p:sldId id="957" r:id="rId12"/>
  </p:sldIdLst>
  <p:sldSz cx="9144000" cy="5143500" type="screen16x9"/>
  <p:notesSz cx="6858000" cy="9144000"/>
  <p:embeddedFontLst>
    <p:embeddedFont>
      <p:font typeface="Calibri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22098-B0FA-430D-9C4D-B7589FD8332A}" v="1101" dt="2020-02-06T13:13:25.801"/>
  </p1510:revLst>
</p1510:revInfo>
</file>

<file path=ppt/tableStyles.xml><?xml version="1.0" encoding="utf-8"?>
<a:tblStyleLst xmlns:a="http://schemas.openxmlformats.org/drawingml/2006/main" def="{9737012B-2E31-4C30-939C-04DC8761A101}">
  <a:tblStyle styleId="{9737012B-2E31-4C30-939C-04DC8761A101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2143" autoAdjust="0"/>
  </p:normalViewPr>
  <p:slideViewPr>
    <p:cSldViewPr snapToGrid="0">
      <p:cViewPr varScale="1">
        <p:scale>
          <a:sx n="107" d="100"/>
          <a:sy n="107" d="100"/>
        </p:scale>
        <p:origin x="-112" y="-3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30" Type="http://schemas.microsoft.com/office/2015/10/relationships/revisionInfo" Target="revisionInfo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font" Target="fonts/font1.fntdata"/><Relationship Id="rId15" Type="http://schemas.openxmlformats.org/officeDocument/2006/relationships/font" Target="fonts/font2.fntdata"/><Relationship Id="rId16" Type="http://schemas.openxmlformats.org/officeDocument/2006/relationships/font" Target="fonts/font3.fntdata"/><Relationship Id="rId17" Type="http://schemas.openxmlformats.org/officeDocument/2006/relationships/font" Target="fonts/font4.fntdata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04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2328150" y="1991825"/>
            <a:ext cx="44877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6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025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Blank big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37" name="Shape 137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2" name="Shape 142"/>
          <p:cNvSpPr/>
          <p:nvPr/>
        </p:nvSpPr>
        <p:spPr>
          <a:xfrm rot="5400000" flipH="1">
            <a:off x="-479615" y="1845054"/>
            <a:ext cx="2455200" cy="14958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/>
          <p:nvPr/>
        </p:nvSpPr>
        <p:spPr>
          <a:xfrm rot="5400000">
            <a:off x="-262151" y="1526812"/>
            <a:ext cx="1340700" cy="8163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/>
          <p:nvPr/>
        </p:nvSpPr>
        <p:spPr>
          <a:xfrm rot="-5400000" flipH="1">
            <a:off x="-358954" y="3663588"/>
            <a:ext cx="1838400" cy="112049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/>
          <p:nvPr/>
        </p:nvSpPr>
        <p:spPr>
          <a:xfrm rot="-5400000">
            <a:off x="-199051" y="1206481"/>
            <a:ext cx="1018799" cy="62070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/>
          <p:nvPr/>
        </p:nvSpPr>
        <p:spPr>
          <a:xfrm rot="-5400000" flipH="1">
            <a:off x="472233" y="3024660"/>
            <a:ext cx="1271999" cy="77519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716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Standard ohne Titel (hell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866711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874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41F3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67087" y="1650547"/>
            <a:ext cx="5972100" cy="276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48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48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»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23827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82" r:id="rId2"/>
    <p:sldLayoutId id="2147483684" r:id="rId3"/>
    <p:sldLayoutId id="214748368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6" y="0"/>
            <a:ext cx="9142647" cy="5143500"/>
          </a:xfrm>
          <a:prstGeom prst="rect">
            <a:avLst/>
          </a:prstGeom>
        </p:spPr>
      </p:pic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348293" y="4079957"/>
            <a:ext cx="6776973" cy="82751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/>
            <a:r>
              <a:rPr lang="et-EE" sz="4000" dirty="0"/>
              <a:t>Air traffic and logistics development between the EU rural areas and China</a:t>
            </a:r>
            <a:r>
              <a:rPr lang="et-EE" sz="4400" dirty="0"/>
              <a:t/>
            </a:r>
            <a:br>
              <a:rPr lang="et-EE" sz="4400" dirty="0"/>
            </a:br>
            <a:r>
              <a:rPr lang="et-EE" sz="4400" dirty="0"/>
              <a:t/>
            </a:r>
            <a:br>
              <a:rPr lang="et-EE" sz="4400" dirty="0"/>
            </a:br>
            <a:r>
              <a:rPr lang="et-EE" sz="2000" dirty="0">
                <a:solidFill>
                  <a:srgbClr val="000090"/>
                </a:solidFill>
              </a:rPr>
              <a:t/>
            </a:r>
            <a:br>
              <a:rPr lang="et-EE" sz="2000" dirty="0">
                <a:solidFill>
                  <a:srgbClr val="000090"/>
                </a:solidFill>
              </a:rPr>
            </a:br>
            <a:endParaRPr lang="et-EE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549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E4285B-94BF-4379-99F3-5CBF95749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889" y="3179916"/>
            <a:ext cx="7772400" cy="730762"/>
          </a:xfrm>
        </p:spPr>
        <p:txBody>
          <a:bodyPr/>
          <a:lstStyle/>
          <a:p>
            <a:r>
              <a:rPr lang="et-EE" sz="4000" dirty="0" smtClean="0"/>
              <a:t>Work packages next steps until October 2020</a:t>
            </a:r>
            <a:br>
              <a:rPr lang="et-EE" sz="4000" dirty="0" smtClean="0"/>
            </a:br>
            <a:r>
              <a:rPr lang="et-EE" sz="4000" dirty="0"/>
              <a:t/>
            </a:r>
            <a:br>
              <a:rPr lang="et-EE" sz="4000" dirty="0"/>
            </a:br>
            <a:r>
              <a:rPr lang="et-EE" sz="1400" b="0" dirty="0"/>
              <a:t> </a:t>
            </a:r>
            <a:endParaRPr lang="et-EE" sz="4000" b="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896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E4285B-94BF-4379-99F3-5CBF95749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994" y="0"/>
            <a:ext cx="7772400" cy="730762"/>
          </a:xfrm>
        </p:spPr>
        <p:txBody>
          <a:bodyPr/>
          <a:lstStyle/>
          <a:p>
            <a:r>
              <a:rPr lang="et-EE" sz="3600" dirty="0" smtClean="0"/>
              <a:t>WP 1 - Coordination</a:t>
            </a:r>
            <a:endParaRPr lang="et-EE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3309762"/>
              </p:ext>
            </p:extLst>
          </p:nvPr>
        </p:nvGraphicFramePr>
        <p:xfrm>
          <a:off x="390781" y="683810"/>
          <a:ext cx="8238962" cy="4278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4798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0"/>
                    </a:ext>
                  </a:extLst>
                </a:gridCol>
                <a:gridCol w="2084164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1"/>
                    </a:ext>
                  </a:extLst>
                </a:gridCol>
              </a:tblGrid>
              <a:tr h="709065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1) Visit to Lesvos to meet Creek partners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</a:rPr>
                        <a:t> and clarify project activities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April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0906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2) </a:t>
                      </a:r>
                      <a:r>
                        <a:rPr lang="en-US" sz="2000" dirty="0"/>
                        <a:t>Finalizing consortium building </a:t>
                      </a:r>
                      <a:r>
                        <a:rPr lang="en-US" sz="2000" dirty="0" smtClean="0"/>
                        <a:t>(visit </a:t>
                      </a:r>
                      <a:r>
                        <a:rPr lang="en-US" sz="2000" dirty="0"/>
                        <a:t>to Austria and </a:t>
                      </a:r>
                      <a:r>
                        <a:rPr lang="en-US" sz="2000" dirty="0" smtClean="0"/>
                        <a:t>Spain if needed)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30.06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0"/>
                  </a:ext>
                </a:extLst>
              </a:tr>
              <a:tr h="709065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) Taking offers to project visual identity (logo)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</a:rPr>
                        <a:t> and w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ebsite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09.04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1"/>
                  </a:ext>
                </a:extLst>
              </a:tr>
              <a:tr h="434379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Zoom meetings every second month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next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</a:rPr>
                        <a:t> Zoom 09.04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2"/>
                  </a:ext>
                </a:extLst>
              </a:tr>
              <a:tr h="400776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5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China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visit preparation with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</a:rPr>
                        <a:t>Jukka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18.-24.05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3"/>
                  </a:ext>
                </a:extLst>
              </a:tr>
              <a:tr h="607042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6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Face-to-face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meeting in Greece, Lesvos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06-09.10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4"/>
                  </a:ext>
                </a:extLst>
              </a:tr>
              <a:tr h="709065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7) Collecting budget inputs from partners and drafting the budget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Since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</a:rPr>
                        <a:t> March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3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E4285B-94BF-4379-99F3-5CBF95749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994" y="0"/>
            <a:ext cx="7772400" cy="730762"/>
          </a:xfrm>
        </p:spPr>
        <p:txBody>
          <a:bodyPr/>
          <a:lstStyle/>
          <a:p>
            <a:r>
              <a:rPr lang="et-EE" sz="3600" dirty="0" smtClean="0"/>
              <a:t>WP 2 – Feasibility study</a:t>
            </a:r>
            <a:endParaRPr lang="et-EE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5150768"/>
              </p:ext>
            </p:extLst>
          </p:nvPr>
        </p:nvGraphicFramePr>
        <p:xfrm>
          <a:off x="330200" y="784403"/>
          <a:ext cx="8288688" cy="2743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3799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0"/>
                    </a:ext>
                  </a:extLst>
                </a:gridCol>
                <a:gridCol w="1354889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1"/>
                    </a:ext>
                  </a:extLst>
                </a:gridCol>
              </a:tblGrid>
              <a:tr h="70261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dirty="0"/>
                        <a:t>) Local partnerships established and defined the lead </a:t>
                      </a:r>
                      <a:r>
                        <a:rPr lang="en-US" sz="2000" dirty="0" smtClean="0"/>
                        <a:t>expert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31.03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0"/>
                  </a:ext>
                </a:extLst>
              </a:tr>
              <a:tr h="690798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2) Call to project partners to send inputs for the feasibility study specification – what are the questions we need to find response through feasibility study and define common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approach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April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1"/>
                  </a:ext>
                </a:extLst>
              </a:tr>
              <a:tr h="729936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3) To carry out feasibility study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Starting in July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3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E4285B-94BF-4379-99F3-5CBF95749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770643"/>
          </a:xfrm>
        </p:spPr>
        <p:txBody>
          <a:bodyPr/>
          <a:lstStyle/>
          <a:p>
            <a:r>
              <a:rPr lang="et-EE" sz="3600" dirty="0" smtClean="0"/>
              <a:t>WP 3 – aviation training and incubations</a:t>
            </a:r>
            <a:endParaRPr lang="et-EE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0193436"/>
              </p:ext>
            </p:extLst>
          </p:nvPr>
        </p:nvGraphicFramePr>
        <p:xfrm>
          <a:off x="369071" y="824913"/>
          <a:ext cx="8521193" cy="4497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61803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0"/>
                    </a:ext>
                  </a:extLst>
                </a:gridCol>
                <a:gridCol w="1659390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1"/>
                    </a:ext>
                  </a:extLst>
                </a:gridCol>
              </a:tblGrid>
              <a:tr h="918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r>
                        <a:rPr lang="en-US" sz="1800" dirty="0"/>
                        <a:t>) Open call with short questionnaire to partners to define their training consortium </a:t>
                      </a:r>
                      <a:r>
                        <a:rPr lang="en-US" sz="1800" dirty="0" smtClean="0"/>
                        <a:t>partners and get overview about partners capacities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01.03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.-31.03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0"/>
                  </a:ext>
                </a:extLst>
              </a:tr>
              <a:tr h="367532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2) Designing work plan for building joint training program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April-June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1"/>
                  </a:ext>
                </a:extLst>
              </a:tr>
              <a:tr h="367532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3) Letter of Intent between training consortium partners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May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2"/>
                  </a:ext>
                </a:extLst>
              </a:tr>
              <a:tr h="643181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4) Drafting the joint training program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Since September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3"/>
                  </a:ext>
                </a:extLst>
              </a:tr>
              <a:tr h="367532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5) Identifying corresponding partner from Chinese side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April-May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4"/>
                  </a:ext>
                </a:extLst>
              </a:tr>
              <a:tr h="689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6) Rules and requirements and certification process from European and Chinese side related to the training program</a:t>
                      </a:r>
                    </a:p>
                    <a:p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Since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March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18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7) Mapping of partners and companies for incubation of innovative solutions in all partner airports</a:t>
                      </a:r>
                    </a:p>
                    <a:p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September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3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E4285B-94BF-4379-99F3-5CBF95749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994" y="0"/>
            <a:ext cx="7772400" cy="730762"/>
          </a:xfrm>
        </p:spPr>
        <p:txBody>
          <a:bodyPr/>
          <a:lstStyle/>
          <a:p>
            <a:r>
              <a:rPr lang="et-EE" sz="3600" dirty="0" smtClean="0"/>
              <a:t>WP 4 – business platforms</a:t>
            </a:r>
            <a:endParaRPr lang="et-EE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7542507"/>
              </p:ext>
            </p:extLst>
          </p:nvPr>
        </p:nvGraphicFramePr>
        <p:xfrm>
          <a:off x="330200" y="784403"/>
          <a:ext cx="8610600" cy="2827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3799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0"/>
                    </a:ext>
                  </a:extLst>
                </a:gridCol>
                <a:gridCol w="1676801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1"/>
                    </a:ext>
                  </a:extLst>
                </a:gridCol>
              </a:tblGrid>
              <a:tr h="72432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dirty="0"/>
                        <a:t>) Business with China event where partners can be involved in online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March-April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0"/>
                  </a:ext>
                </a:extLst>
              </a:tr>
              <a:tr h="690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2)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</a:rPr>
                        <a:t>Elisabet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 sends guidelines to partners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</a:rPr>
                        <a:t> for follow up</a:t>
                      </a:r>
                      <a:endParaRPr lang="en-US" sz="2000" b="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March-April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0798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Partners start similar processes in their countries to identify business partners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March-June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1"/>
                  </a:ext>
                </a:extLst>
              </a:tr>
              <a:tr h="68617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4) Regular meetings with businesses, selecting businesses to work with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Chinese, organize briefings, etc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Since June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3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E4285B-94BF-4379-99F3-5CBF95749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994" y="0"/>
            <a:ext cx="7772400" cy="730762"/>
          </a:xfrm>
        </p:spPr>
        <p:txBody>
          <a:bodyPr/>
          <a:lstStyle/>
          <a:p>
            <a:r>
              <a:rPr lang="et-EE" sz="3600" dirty="0" smtClean="0"/>
              <a:t>WP 5 - Tourism</a:t>
            </a:r>
            <a:endParaRPr lang="et-EE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1668050"/>
              </p:ext>
            </p:extLst>
          </p:nvPr>
        </p:nvGraphicFramePr>
        <p:xfrm>
          <a:off x="330200" y="784403"/>
          <a:ext cx="8288688" cy="4221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4575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0"/>
                    </a:ext>
                  </a:extLst>
                </a:gridCol>
                <a:gridCol w="1614113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1"/>
                    </a:ext>
                  </a:extLst>
                </a:gridCol>
              </a:tblGrid>
              <a:tr h="9634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1) Mapping of assets of partners - </a:t>
                      </a:r>
                      <a:r>
                        <a:rPr lang="en-US" sz="1600" dirty="0" err="1" smtClean="0"/>
                        <a:t>preparing</a:t>
                      </a:r>
                      <a:r>
                        <a:rPr lang="en-US" sz="1600" dirty="0" smtClean="0"/>
                        <a:t> the guidelines for partners and the questionnaire with the aim to gather the data about the assets, opportunities and challenges in tourism from the regions involved.</a:t>
                      </a:r>
                    </a:p>
                    <a:p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March-April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0"/>
                  </a:ext>
                </a:extLst>
              </a:tr>
              <a:tr h="623873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2) Partners gathering the data about tourist assets, capacities and trends in their regions. 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May-June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1"/>
                  </a:ext>
                </a:extLst>
              </a:tr>
              <a:tr h="88507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3) Gathering the data and drafting the report, analysis of the potentials for development of rural tourism in the partnership around the TNC project. 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July-August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2"/>
                  </a:ext>
                </a:extLst>
              </a:tr>
              <a:tr h="74323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4) Lead partner of WP 5 launches the call for provider of the research/study about the existing rural tourism platforms, networks and businesses in Europe (outsourcing). </a:t>
                      </a:r>
                      <a:r>
                        <a:rPr lang="en-US" sz="1600" b="0" dirty="0" err="1" smtClean="0">
                          <a:solidFill>
                            <a:srgbClr val="000000"/>
                          </a:solidFill>
                        </a:rPr>
                        <a:t>visitruraleurope.com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May-September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3"/>
                  </a:ext>
                </a:extLst>
              </a:tr>
              <a:tr h="74323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5) Based on the findings from the mapping of the assets (1.1.) designing of the few pilot tourist products, synchronized between involved partner’s regions (regional ITP). 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June-October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3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E4285B-94BF-4379-99F3-5CBF95749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994" y="0"/>
            <a:ext cx="7772400" cy="730762"/>
          </a:xfrm>
        </p:spPr>
        <p:txBody>
          <a:bodyPr/>
          <a:lstStyle/>
          <a:p>
            <a:r>
              <a:rPr lang="et-EE" sz="3600" dirty="0" smtClean="0"/>
              <a:t>WP 6 – Work with Chinese</a:t>
            </a:r>
            <a:endParaRPr lang="et-EE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1668050"/>
              </p:ext>
            </p:extLst>
          </p:nvPr>
        </p:nvGraphicFramePr>
        <p:xfrm>
          <a:off x="330200" y="784403"/>
          <a:ext cx="8610600" cy="37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3799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0"/>
                    </a:ext>
                  </a:extLst>
                </a:gridCol>
                <a:gridCol w="1676801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1"/>
                    </a:ext>
                  </a:extLst>
                </a:gridCol>
              </a:tblGrid>
              <a:tr h="690798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1) Prepare the study visit visa invitations and initial program.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March-April</a:t>
                      </a:r>
                    </a:p>
                    <a:p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0798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2) Present the aviation training consortium to Chinese side via letter of intent.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May-June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1"/>
                  </a:ext>
                </a:extLst>
              </a:tr>
              <a:tr h="980016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3) Present the business partners to investment and incubation partners in China via USF platform model.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May-August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2"/>
                  </a:ext>
                </a:extLst>
              </a:tr>
              <a:tr h="68617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4) Propose a joint project for the Chinese side and engage negotiations and discussions.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May-September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3"/>
                  </a:ext>
                </a:extLst>
              </a:tr>
              <a:tr h="690798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5) Memorandum with Chinese side feasibility partner.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September-October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3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in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EF5E90F88F874E9E5204DE9D499289" ma:contentTypeVersion="11" ma:contentTypeDescription="Create a new document." ma:contentTypeScope="" ma:versionID="28cfb6098df22483c000b9e5d683db31">
  <xsd:schema xmlns:xsd="http://www.w3.org/2001/XMLSchema" xmlns:xs="http://www.w3.org/2001/XMLSchema" xmlns:p="http://schemas.microsoft.com/office/2006/metadata/properties" xmlns:ns3="46d4328f-c85d-4bb1-b65e-91734bfa10dd" xmlns:ns4="12476093-90dd-450f-a7d9-262dd047137b" targetNamespace="http://schemas.microsoft.com/office/2006/metadata/properties" ma:root="true" ma:fieldsID="816574622a68d97f09cbb8a043b09c3d" ns3:_="" ns4:_="">
    <xsd:import namespace="46d4328f-c85d-4bb1-b65e-91734bfa10dd"/>
    <xsd:import namespace="12476093-90dd-450f-a7d9-262dd047137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4328f-c85d-4bb1-b65e-91734bfa10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76093-90dd-450f-a7d9-262dd04713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67F664-7325-42E9-8AAF-A54280A446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d4328f-c85d-4bb1-b65e-91734bfa10dd"/>
    <ds:schemaRef ds:uri="12476093-90dd-450f-a7d9-262dd04713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845E6B-29CA-404B-94BB-F21B292B5A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1BDDDB-EF79-48A2-8673-8A6D19C9F615}">
  <ds:schemaRefs>
    <ds:schemaRef ds:uri="http://purl.org/dc/terms/"/>
    <ds:schemaRef ds:uri="http://www.w3.org/XML/1998/namespace"/>
    <ds:schemaRef ds:uri="46d4328f-c85d-4bb1-b65e-91734bfa10dd"/>
    <ds:schemaRef ds:uri="http://schemas.microsoft.com/office/2006/documentManagement/types"/>
    <ds:schemaRef ds:uri="http://schemas.microsoft.com/office/2006/metadata/properties"/>
    <ds:schemaRef ds:uri="http://purl.org/dc/elements/1.1/"/>
    <ds:schemaRef ds:uri="12476093-90dd-450f-a7d9-262dd047137b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7835</TotalTime>
  <Words>620</Words>
  <Application>Microsoft Macintosh PowerPoint</Application>
  <PresentationFormat>On-screen Show (16:9)</PresentationFormat>
  <Paragraphs>70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Calibri</vt:lpstr>
      <vt:lpstr>Dumaine</vt:lpstr>
      <vt:lpstr>Air traffic and logistics development between the EU rural areas and China   </vt:lpstr>
      <vt:lpstr>Work packages next steps until October 2020   </vt:lpstr>
      <vt:lpstr>WP 1 - Coordination</vt:lpstr>
      <vt:lpstr>WP 2 – Feasibility study</vt:lpstr>
      <vt:lpstr>WP 3 – aviation training and incubations</vt:lpstr>
      <vt:lpstr>WP 4 – business platforms</vt:lpstr>
      <vt:lpstr>WP 5 - Tourism</vt:lpstr>
      <vt:lpstr>WP 6 – Work with Chinese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traffic and logistics development between the EU rural areas and China   Kristiina Tammets Tartu County Development Association</dc:title>
  <dc:subject/>
  <dc:creator>Juha-Pekka Alanen</dc:creator>
  <cp:keywords/>
  <dc:description/>
  <cp:lastModifiedBy>Kristiina Liimand</cp:lastModifiedBy>
  <cp:revision>287</cp:revision>
  <dcterms:created xsi:type="dcterms:W3CDTF">2020-02-12T11:33:01Z</dcterms:created>
  <dcterms:modified xsi:type="dcterms:W3CDTF">2020-02-12T12:50:48Z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0x01010042EF5E90F88F874E9E5204DE9D499289</vt:lpwstr>
  </property>
</Properties>
</file>