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7" r:id="rId4"/>
    <p:sldId id="269" r:id="rId5"/>
    <p:sldId id="272" r:id="rId6"/>
    <p:sldId id="273" r:id="rId7"/>
  </p:sldIdLst>
  <p:sldSz cx="12195175" cy="6859588"/>
  <p:notesSz cx="6797675" cy="9926638"/>
  <p:defaultTextStyle>
    <a:defPPr>
      <a:defRPr lang="it-IT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DAD"/>
    <a:srgbClr val="6D7C17"/>
    <a:srgbClr val="001F5C"/>
    <a:srgbClr val="BCD445"/>
    <a:srgbClr val="C6C6C6"/>
    <a:srgbClr val="849426"/>
    <a:srgbClr val="212C56"/>
    <a:srgbClr val="160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5220" autoAdjust="0"/>
  </p:normalViewPr>
  <p:slideViewPr>
    <p:cSldViewPr>
      <p:cViewPr varScale="1">
        <p:scale>
          <a:sx n="64" d="100"/>
          <a:sy n="64" d="100"/>
        </p:scale>
        <p:origin x="812" y="40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E944D-A884-414A-A790-36CCF85ED134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43009AE9-B320-4A5D-9E50-421D9A89103C}">
      <dgm:prSet phldrT="[Testo]"/>
      <dgm:spPr/>
      <dgm:t>
        <a:bodyPr/>
        <a:lstStyle/>
        <a:p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Transports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infrastructures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8ACA9-5D4C-4ECC-9A61-CBFDED3C442E}" type="parTrans" cxnId="{DD99115A-89BF-45A6-A9AD-B0A3A524CBD3}">
      <dgm:prSet/>
      <dgm:spPr/>
      <dgm:t>
        <a:bodyPr/>
        <a:lstStyle/>
        <a:p>
          <a:endParaRPr lang="it-IT"/>
        </a:p>
      </dgm:t>
    </dgm:pt>
    <dgm:pt modelId="{1EAEF569-495C-4899-B04D-B641DDF6E1BF}" type="sibTrans" cxnId="{DD99115A-89BF-45A6-A9AD-B0A3A524CBD3}">
      <dgm:prSet/>
      <dgm:spPr/>
      <dgm:t>
        <a:bodyPr/>
        <a:lstStyle/>
        <a:p>
          <a:endParaRPr lang="it-IT"/>
        </a:p>
      </dgm:t>
    </dgm:pt>
    <dgm:pt modelId="{532445B5-2535-44E5-95F7-A05E94F0774F}">
      <dgm:prSet phldrT="[Testo]"/>
      <dgm:spPr/>
      <dgm:t>
        <a:bodyPr/>
        <a:lstStyle/>
        <a:p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Tourism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</a:t>
          </a:r>
          <a:b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</a:t>
          </a:r>
        </a:p>
      </dgm:t>
    </dgm:pt>
    <dgm:pt modelId="{950681DE-C0B0-48B1-9FF9-60BD5D36FAE6}" type="parTrans" cxnId="{5444C81D-8748-4481-8011-4428B2B87A23}">
      <dgm:prSet/>
      <dgm:spPr/>
      <dgm:t>
        <a:bodyPr/>
        <a:lstStyle/>
        <a:p>
          <a:endParaRPr lang="it-IT"/>
        </a:p>
      </dgm:t>
    </dgm:pt>
    <dgm:pt modelId="{DF482F47-E6C2-4B36-B5B4-7D1C9136026E}" type="sibTrans" cxnId="{5444C81D-8748-4481-8011-4428B2B87A23}">
      <dgm:prSet/>
      <dgm:spPr/>
      <dgm:t>
        <a:bodyPr/>
        <a:lstStyle/>
        <a:p>
          <a:endParaRPr lang="it-IT"/>
        </a:p>
      </dgm:t>
    </dgm:pt>
    <dgm:pt modelId="{18F4642A-F7D0-4B8E-AA2C-0251A2DE73D6}">
      <dgm:prSet phldrT="[Testo]"/>
      <dgm:spPr>
        <a:solidFill>
          <a:schemeClr val="accent5"/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 (parks and </a:t>
          </a:r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protected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areas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31AF8801-8577-4C22-9E11-DF3BA2D361BE}" type="parTrans" cxnId="{53EB2C37-1486-486F-ACE9-47346B9A1022}">
      <dgm:prSet/>
      <dgm:spPr/>
      <dgm:t>
        <a:bodyPr/>
        <a:lstStyle/>
        <a:p>
          <a:endParaRPr lang="it-IT"/>
        </a:p>
      </dgm:t>
    </dgm:pt>
    <dgm:pt modelId="{AAD18AD5-5BF4-4A3E-AA9F-3D0F5ABCC40E}" type="sibTrans" cxnId="{53EB2C37-1486-486F-ACE9-47346B9A1022}">
      <dgm:prSet/>
      <dgm:spPr/>
      <dgm:t>
        <a:bodyPr/>
        <a:lstStyle/>
        <a:p>
          <a:endParaRPr lang="it-IT"/>
        </a:p>
      </dgm:t>
    </dgm:pt>
    <dgm:pt modelId="{26195180-D7CF-4F87-9E33-24610987BE39}">
      <dgm:prSet phldrT="[Testo]"/>
      <dgm:spPr>
        <a:solidFill>
          <a:schemeClr val="accent1"/>
        </a:solidFill>
      </dgm:spPr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Fund Assistance</a:t>
          </a:r>
        </a:p>
      </dgm:t>
    </dgm:pt>
    <dgm:pt modelId="{3385D26C-F29D-49D6-8A60-8024968EB985}" type="parTrans" cxnId="{15F8EEEE-30EF-4CC1-8F9A-5EA766830871}">
      <dgm:prSet/>
      <dgm:spPr/>
      <dgm:t>
        <a:bodyPr/>
        <a:lstStyle/>
        <a:p>
          <a:endParaRPr lang="it-IT"/>
        </a:p>
      </dgm:t>
    </dgm:pt>
    <dgm:pt modelId="{D96A3AC8-163F-4A6D-8767-F2E4198F9700}" type="sibTrans" cxnId="{15F8EEEE-30EF-4CC1-8F9A-5EA766830871}">
      <dgm:prSet/>
      <dgm:spPr/>
      <dgm:t>
        <a:bodyPr/>
        <a:lstStyle/>
        <a:p>
          <a:endParaRPr lang="it-IT"/>
        </a:p>
      </dgm:t>
    </dgm:pt>
    <dgm:pt modelId="{378FF535-4BEB-4961-970F-C1757E2D4E3A}">
      <dgm:prSet phldrT="[Testo]"/>
      <dgm:spPr/>
      <dgm:t>
        <a:bodyPr/>
        <a:lstStyle/>
        <a:p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capital</a:t>
          </a:r>
          <a:b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it-IT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403CEF39-B1C4-407F-8FD0-3DEA4E7C7B0D}" type="parTrans" cxnId="{EA9A4432-DB21-4334-82BB-9C9A6FEFD844}">
      <dgm:prSet/>
      <dgm:spPr/>
      <dgm:t>
        <a:bodyPr/>
        <a:lstStyle/>
        <a:p>
          <a:endParaRPr lang="it-IT"/>
        </a:p>
      </dgm:t>
    </dgm:pt>
    <dgm:pt modelId="{D1C83325-0682-42ED-89E5-2DA668E6B72C}" type="sibTrans" cxnId="{EA9A4432-DB21-4334-82BB-9C9A6FEFD844}">
      <dgm:prSet/>
      <dgm:spPr/>
      <dgm:t>
        <a:bodyPr/>
        <a:lstStyle/>
        <a:p>
          <a:endParaRPr lang="it-IT"/>
        </a:p>
      </dgm:t>
    </dgm:pt>
    <dgm:pt modelId="{62F336EE-AFF1-4AEF-AB0D-BCBC2B6FC943}" type="pres">
      <dgm:prSet presAssocID="{A34E944D-A884-414A-A790-36CCF85ED134}" presName="cycle" presStyleCnt="0">
        <dgm:presLayoutVars>
          <dgm:dir/>
          <dgm:resizeHandles val="exact"/>
        </dgm:presLayoutVars>
      </dgm:prSet>
      <dgm:spPr/>
    </dgm:pt>
    <dgm:pt modelId="{FB09CB61-6581-4FA4-A8CB-B8F250960134}" type="pres">
      <dgm:prSet presAssocID="{43009AE9-B320-4A5D-9E50-421D9A89103C}" presName="node" presStyleLbl="node1" presStyleIdx="0" presStyleCnt="5">
        <dgm:presLayoutVars>
          <dgm:bulletEnabled val="1"/>
        </dgm:presLayoutVars>
      </dgm:prSet>
      <dgm:spPr/>
    </dgm:pt>
    <dgm:pt modelId="{8D170210-7F0C-42C6-955E-DBED748DE551}" type="pres">
      <dgm:prSet presAssocID="{43009AE9-B320-4A5D-9E50-421D9A89103C}" presName="spNode" presStyleCnt="0"/>
      <dgm:spPr/>
    </dgm:pt>
    <dgm:pt modelId="{ABE96A0E-57D6-4455-9737-9E9F0F2D2746}" type="pres">
      <dgm:prSet presAssocID="{1EAEF569-495C-4899-B04D-B641DDF6E1BF}" presName="sibTrans" presStyleLbl="sibTrans1D1" presStyleIdx="0" presStyleCnt="5"/>
      <dgm:spPr/>
    </dgm:pt>
    <dgm:pt modelId="{3F21CF90-9745-4BDB-A50B-9B7E186EA3DF}" type="pres">
      <dgm:prSet presAssocID="{532445B5-2535-44E5-95F7-A05E94F0774F}" presName="node" presStyleLbl="node1" presStyleIdx="1" presStyleCnt="5">
        <dgm:presLayoutVars>
          <dgm:bulletEnabled val="1"/>
        </dgm:presLayoutVars>
      </dgm:prSet>
      <dgm:spPr/>
    </dgm:pt>
    <dgm:pt modelId="{75D2514B-4CD9-4836-A4FF-8BC2BFBE901E}" type="pres">
      <dgm:prSet presAssocID="{532445B5-2535-44E5-95F7-A05E94F0774F}" presName="spNode" presStyleCnt="0"/>
      <dgm:spPr/>
    </dgm:pt>
    <dgm:pt modelId="{E1AA351C-C921-464E-A81C-8574F022A205}" type="pres">
      <dgm:prSet presAssocID="{DF482F47-E6C2-4B36-B5B4-7D1C9136026E}" presName="sibTrans" presStyleLbl="sibTrans1D1" presStyleIdx="1" presStyleCnt="5"/>
      <dgm:spPr/>
    </dgm:pt>
    <dgm:pt modelId="{48065795-3A4E-43B7-A05D-55F03EED5E88}" type="pres">
      <dgm:prSet presAssocID="{18F4642A-F7D0-4B8E-AA2C-0251A2DE73D6}" presName="node" presStyleLbl="node1" presStyleIdx="2" presStyleCnt="5" custRadScaleRad="103969" custRadScaleInc="-1445">
        <dgm:presLayoutVars>
          <dgm:bulletEnabled val="1"/>
        </dgm:presLayoutVars>
      </dgm:prSet>
      <dgm:spPr/>
    </dgm:pt>
    <dgm:pt modelId="{E3831812-1977-4FE3-91C0-20000AB98067}" type="pres">
      <dgm:prSet presAssocID="{18F4642A-F7D0-4B8E-AA2C-0251A2DE73D6}" presName="spNode" presStyleCnt="0"/>
      <dgm:spPr/>
    </dgm:pt>
    <dgm:pt modelId="{DF8A1DB2-3D5E-4110-A283-92AE33580562}" type="pres">
      <dgm:prSet presAssocID="{AAD18AD5-5BF4-4A3E-AA9F-3D0F5ABCC40E}" presName="sibTrans" presStyleLbl="sibTrans1D1" presStyleIdx="2" presStyleCnt="5"/>
      <dgm:spPr/>
    </dgm:pt>
    <dgm:pt modelId="{56F706C6-98ED-40F3-953E-74152A21F02D}" type="pres">
      <dgm:prSet presAssocID="{26195180-D7CF-4F87-9E33-24610987BE39}" presName="node" presStyleLbl="node1" presStyleIdx="3" presStyleCnt="5">
        <dgm:presLayoutVars>
          <dgm:bulletEnabled val="1"/>
        </dgm:presLayoutVars>
      </dgm:prSet>
      <dgm:spPr/>
    </dgm:pt>
    <dgm:pt modelId="{79BFAA89-D6ED-49F9-8C06-C6A583E9277A}" type="pres">
      <dgm:prSet presAssocID="{26195180-D7CF-4F87-9E33-24610987BE39}" presName="spNode" presStyleCnt="0"/>
      <dgm:spPr/>
    </dgm:pt>
    <dgm:pt modelId="{A8B451E0-A12F-420E-9A82-0F6BAB46475F}" type="pres">
      <dgm:prSet presAssocID="{D96A3AC8-163F-4A6D-8767-F2E4198F9700}" presName="sibTrans" presStyleLbl="sibTrans1D1" presStyleIdx="3" presStyleCnt="5"/>
      <dgm:spPr/>
    </dgm:pt>
    <dgm:pt modelId="{992C93DE-D0ED-40B5-932B-B8140B4FC916}" type="pres">
      <dgm:prSet presAssocID="{378FF535-4BEB-4961-970F-C1757E2D4E3A}" presName="node" presStyleLbl="node1" presStyleIdx="4" presStyleCnt="5">
        <dgm:presLayoutVars>
          <dgm:bulletEnabled val="1"/>
        </dgm:presLayoutVars>
      </dgm:prSet>
      <dgm:spPr/>
    </dgm:pt>
    <dgm:pt modelId="{D4824DC8-CAAD-4F25-88B2-FF339BD51734}" type="pres">
      <dgm:prSet presAssocID="{378FF535-4BEB-4961-970F-C1757E2D4E3A}" presName="spNode" presStyleCnt="0"/>
      <dgm:spPr/>
    </dgm:pt>
    <dgm:pt modelId="{AD819FD8-5113-4B79-972E-88F67707F1A5}" type="pres">
      <dgm:prSet presAssocID="{D1C83325-0682-42ED-89E5-2DA668E6B72C}" presName="sibTrans" presStyleLbl="sibTrans1D1" presStyleIdx="4" presStyleCnt="5"/>
      <dgm:spPr/>
    </dgm:pt>
  </dgm:ptLst>
  <dgm:cxnLst>
    <dgm:cxn modelId="{67B5B604-7293-4BC7-82A4-80AACB144BBB}" type="presOf" srcId="{DF482F47-E6C2-4B36-B5B4-7D1C9136026E}" destId="{E1AA351C-C921-464E-A81C-8574F022A205}" srcOrd="0" destOrd="0" presId="urn:microsoft.com/office/officeart/2005/8/layout/cycle6"/>
    <dgm:cxn modelId="{5444C81D-8748-4481-8011-4428B2B87A23}" srcId="{A34E944D-A884-414A-A790-36CCF85ED134}" destId="{532445B5-2535-44E5-95F7-A05E94F0774F}" srcOrd="1" destOrd="0" parTransId="{950681DE-C0B0-48B1-9FF9-60BD5D36FAE6}" sibTransId="{DF482F47-E6C2-4B36-B5B4-7D1C9136026E}"/>
    <dgm:cxn modelId="{D9E76F21-61F3-4CD3-AEA8-1587153025BC}" type="presOf" srcId="{26195180-D7CF-4F87-9E33-24610987BE39}" destId="{56F706C6-98ED-40F3-953E-74152A21F02D}" srcOrd="0" destOrd="0" presId="urn:microsoft.com/office/officeart/2005/8/layout/cycle6"/>
    <dgm:cxn modelId="{410D1C2C-53F4-4C34-B0F8-B065DEB98244}" type="presOf" srcId="{43009AE9-B320-4A5D-9E50-421D9A89103C}" destId="{FB09CB61-6581-4FA4-A8CB-B8F250960134}" srcOrd="0" destOrd="0" presId="urn:microsoft.com/office/officeart/2005/8/layout/cycle6"/>
    <dgm:cxn modelId="{EA9A4432-DB21-4334-82BB-9C9A6FEFD844}" srcId="{A34E944D-A884-414A-A790-36CCF85ED134}" destId="{378FF535-4BEB-4961-970F-C1757E2D4E3A}" srcOrd="4" destOrd="0" parTransId="{403CEF39-B1C4-407F-8FD0-3DEA4E7C7B0D}" sibTransId="{D1C83325-0682-42ED-89E5-2DA668E6B72C}"/>
    <dgm:cxn modelId="{53EB2C37-1486-486F-ACE9-47346B9A1022}" srcId="{A34E944D-A884-414A-A790-36CCF85ED134}" destId="{18F4642A-F7D0-4B8E-AA2C-0251A2DE73D6}" srcOrd="2" destOrd="0" parTransId="{31AF8801-8577-4C22-9E11-DF3BA2D361BE}" sibTransId="{AAD18AD5-5BF4-4A3E-AA9F-3D0F5ABCC40E}"/>
    <dgm:cxn modelId="{F3FABD5C-D980-4194-AD3F-6A19E9BEE042}" type="presOf" srcId="{D1C83325-0682-42ED-89E5-2DA668E6B72C}" destId="{AD819FD8-5113-4B79-972E-88F67707F1A5}" srcOrd="0" destOrd="0" presId="urn:microsoft.com/office/officeart/2005/8/layout/cycle6"/>
    <dgm:cxn modelId="{DD99115A-89BF-45A6-A9AD-B0A3A524CBD3}" srcId="{A34E944D-A884-414A-A790-36CCF85ED134}" destId="{43009AE9-B320-4A5D-9E50-421D9A89103C}" srcOrd="0" destOrd="0" parTransId="{1D98ACA9-5D4C-4ECC-9A61-CBFDED3C442E}" sibTransId="{1EAEF569-495C-4899-B04D-B641DDF6E1BF}"/>
    <dgm:cxn modelId="{74046081-3FC4-41E5-AD4F-D1C245D167E4}" type="presOf" srcId="{18F4642A-F7D0-4B8E-AA2C-0251A2DE73D6}" destId="{48065795-3A4E-43B7-A05D-55F03EED5E88}" srcOrd="0" destOrd="0" presId="urn:microsoft.com/office/officeart/2005/8/layout/cycle6"/>
    <dgm:cxn modelId="{6225E982-8066-403B-AF16-3171BE6161ED}" type="presOf" srcId="{D96A3AC8-163F-4A6D-8767-F2E4198F9700}" destId="{A8B451E0-A12F-420E-9A82-0F6BAB46475F}" srcOrd="0" destOrd="0" presId="urn:microsoft.com/office/officeart/2005/8/layout/cycle6"/>
    <dgm:cxn modelId="{25E1A895-1401-4F26-A972-3B6DC1503955}" type="presOf" srcId="{AAD18AD5-5BF4-4A3E-AA9F-3D0F5ABCC40E}" destId="{DF8A1DB2-3D5E-4110-A283-92AE33580562}" srcOrd="0" destOrd="0" presId="urn:microsoft.com/office/officeart/2005/8/layout/cycle6"/>
    <dgm:cxn modelId="{B6EF01BE-0EC6-45AD-8936-46D4C67495CE}" type="presOf" srcId="{1EAEF569-495C-4899-B04D-B641DDF6E1BF}" destId="{ABE96A0E-57D6-4455-9737-9E9F0F2D2746}" srcOrd="0" destOrd="0" presId="urn:microsoft.com/office/officeart/2005/8/layout/cycle6"/>
    <dgm:cxn modelId="{917B6BC3-C3A8-4884-9900-0FA95DFB9870}" type="presOf" srcId="{378FF535-4BEB-4961-970F-C1757E2D4E3A}" destId="{992C93DE-D0ED-40B5-932B-B8140B4FC916}" srcOrd="0" destOrd="0" presId="urn:microsoft.com/office/officeart/2005/8/layout/cycle6"/>
    <dgm:cxn modelId="{3DE027CA-474F-4F84-8416-7721552C7069}" type="presOf" srcId="{A34E944D-A884-414A-A790-36CCF85ED134}" destId="{62F336EE-AFF1-4AEF-AB0D-BCBC2B6FC943}" srcOrd="0" destOrd="0" presId="urn:microsoft.com/office/officeart/2005/8/layout/cycle6"/>
    <dgm:cxn modelId="{FD5773CC-8B0F-426E-9941-3F12EC0037D2}" type="presOf" srcId="{532445B5-2535-44E5-95F7-A05E94F0774F}" destId="{3F21CF90-9745-4BDB-A50B-9B7E186EA3DF}" srcOrd="0" destOrd="0" presId="urn:microsoft.com/office/officeart/2005/8/layout/cycle6"/>
    <dgm:cxn modelId="{15F8EEEE-30EF-4CC1-8F9A-5EA766830871}" srcId="{A34E944D-A884-414A-A790-36CCF85ED134}" destId="{26195180-D7CF-4F87-9E33-24610987BE39}" srcOrd="3" destOrd="0" parTransId="{3385D26C-F29D-49D6-8A60-8024968EB985}" sibTransId="{D96A3AC8-163F-4A6D-8767-F2E4198F9700}"/>
    <dgm:cxn modelId="{4A61E30A-8388-40E3-9410-A0B0CD88F108}" type="presParOf" srcId="{62F336EE-AFF1-4AEF-AB0D-BCBC2B6FC943}" destId="{FB09CB61-6581-4FA4-A8CB-B8F250960134}" srcOrd="0" destOrd="0" presId="urn:microsoft.com/office/officeart/2005/8/layout/cycle6"/>
    <dgm:cxn modelId="{F2513546-5043-478C-9B09-67992AB836C6}" type="presParOf" srcId="{62F336EE-AFF1-4AEF-AB0D-BCBC2B6FC943}" destId="{8D170210-7F0C-42C6-955E-DBED748DE551}" srcOrd="1" destOrd="0" presId="urn:microsoft.com/office/officeart/2005/8/layout/cycle6"/>
    <dgm:cxn modelId="{ED89CC37-2DE7-4D92-B63D-435BFA1E2C35}" type="presParOf" srcId="{62F336EE-AFF1-4AEF-AB0D-BCBC2B6FC943}" destId="{ABE96A0E-57D6-4455-9737-9E9F0F2D2746}" srcOrd="2" destOrd="0" presId="urn:microsoft.com/office/officeart/2005/8/layout/cycle6"/>
    <dgm:cxn modelId="{05C240CF-976F-4C85-BA1F-2D32F84C5F86}" type="presParOf" srcId="{62F336EE-AFF1-4AEF-AB0D-BCBC2B6FC943}" destId="{3F21CF90-9745-4BDB-A50B-9B7E186EA3DF}" srcOrd="3" destOrd="0" presId="urn:microsoft.com/office/officeart/2005/8/layout/cycle6"/>
    <dgm:cxn modelId="{542B504D-1C03-45B7-9499-4C3C32963F04}" type="presParOf" srcId="{62F336EE-AFF1-4AEF-AB0D-BCBC2B6FC943}" destId="{75D2514B-4CD9-4836-A4FF-8BC2BFBE901E}" srcOrd="4" destOrd="0" presId="urn:microsoft.com/office/officeart/2005/8/layout/cycle6"/>
    <dgm:cxn modelId="{D29EE998-4DF7-4E0D-9F8A-6517C36EBEEC}" type="presParOf" srcId="{62F336EE-AFF1-4AEF-AB0D-BCBC2B6FC943}" destId="{E1AA351C-C921-464E-A81C-8574F022A205}" srcOrd="5" destOrd="0" presId="urn:microsoft.com/office/officeart/2005/8/layout/cycle6"/>
    <dgm:cxn modelId="{6B3F6FFD-D644-436E-A4AA-FE5A6EAFDFD3}" type="presParOf" srcId="{62F336EE-AFF1-4AEF-AB0D-BCBC2B6FC943}" destId="{48065795-3A4E-43B7-A05D-55F03EED5E88}" srcOrd="6" destOrd="0" presId="urn:microsoft.com/office/officeart/2005/8/layout/cycle6"/>
    <dgm:cxn modelId="{A0A55283-8D96-47E1-A297-F74CB81699E6}" type="presParOf" srcId="{62F336EE-AFF1-4AEF-AB0D-BCBC2B6FC943}" destId="{E3831812-1977-4FE3-91C0-20000AB98067}" srcOrd="7" destOrd="0" presId="urn:microsoft.com/office/officeart/2005/8/layout/cycle6"/>
    <dgm:cxn modelId="{C5836A2F-8773-4D16-9599-61D4D6AD708F}" type="presParOf" srcId="{62F336EE-AFF1-4AEF-AB0D-BCBC2B6FC943}" destId="{DF8A1DB2-3D5E-4110-A283-92AE33580562}" srcOrd="8" destOrd="0" presId="urn:microsoft.com/office/officeart/2005/8/layout/cycle6"/>
    <dgm:cxn modelId="{5D1C7CFB-DD51-4AB6-BB86-D9760D2F4AC1}" type="presParOf" srcId="{62F336EE-AFF1-4AEF-AB0D-BCBC2B6FC943}" destId="{56F706C6-98ED-40F3-953E-74152A21F02D}" srcOrd="9" destOrd="0" presId="urn:microsoft.com/office/officeart/2005/8/layout/cycle6"/>
    <dgm:cxn modelId="{3DAC9FF1-B132-4589-A6B9-02C455F2FF22}" type="presParOf" srcId="{62F336EE-AFF1-4AEF-AB0D-BCBC2B6FC943}" destId="{79BFAA89-D6ED-49F9-8C06-C6A583E9277A}" srcOrd="10" destOrd="0" presId="urn:microsoft.com/office/officeart/2005/8/layout/cycle6"/>
    <dgm:cxn modelId="{1F58A9FB-BA1C-427E-9297-66D03ADD0EB6}" type="presParOf" srcId="{62F336EE-AFF1-4AEF-AB0D-BCBC2B6FC943}" destId="{A8B451E0-A12F-420E-9A82-0F6BAB46475F}" srcOrd="11" destOrd="0" presId="urn:microsoft.com/office/officeart/2005/8/layout/cycle6"/>
    <dgm:cxn modelId="{02FD3C8A-EBF4-4B98-A78F-C9ABCAE61A6E}" type="presParOf" srcId="{62F336EE-AFF1-4AEF-AB0D-BCBC2B6FC943}" destId="{992C93DE-D0ED-40B5-932B-B8140B4FC916}" srcOrd="12" destOrd="0" presId="urn:microsoft.com/office/officeart/2005/8/layout/cycle6"/>
    <dgm:cxn modelId="{A24CFBA1-95C6-4A40-AECE-3F6799A1565D}" type="presParOf" srcId="{62F336EE-AFF1-4AEF-AB0D-BCBC2B6FC943}" destId="{D4824DC8-CAAD-4F25-88B2-FF339BD51734}" srcOrd="13" destOrd="0" presId="urn:microsoft.com/office/officeart/2005/8/layout/cycle6"/>
    <dgm:cxn modelId="{A85531FB-B645-4181-92DE-35901E4E0C95}" type="presParOf" srcId="{62F336EE-AFF1-4AEF-AB0D-BCBC2B6FC943}" destId="{AD819FD8-5113-4B79-972E-88F67707F1A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9CB61-6581-4FA4-A8CB-B8F250960134}">
      <dsp:nvSpPr>
        <dsp:cNvPr id="0" name=""/>
        <dsp:cNvSpPr/>
      </dsp:nvSpPr>
      <dsp:spPr>
        <a:xfrm>
          <a:off x="1871118" y="16676"/>
          <a:ext cx="1514347" cy="9843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Transports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infrastructures</a:t>
          </a:r>
          <a:endParaRPr lang="it-IT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9169" y="64727"/>
        <a:ext cx="1418245" cy="888224"/>
      </dsp:txXfrm>
    </dsp:sp>
    <dsp:sp modelId="{ABE96A0E-57D6-4455-9737-9E9F0F2D2746}">
      <dsp:nvSpPr>
        <dsp:cNvPr id="0" name=""/>
        <dsp:cNvSpPr/>
      </dsp:nvSpPr>
      <dsp:spPr>
        <a:xfrm>
          <a:off x="660882" y="508840"/>
          <a:ext cx="3934819" cy="3934819"/>
        </a:xfrm>
        <a:custGeom>
          <a:avLst/>
          <a:gdLst/>
          <a:ahLst/>
          <a:cxnLst/>
          <a:rect l="0" t="0" r="0" b="0"/>
          <a:pathLst>
            <a:path>
              <a:moveTo>
                <a:pt x="2734997" y="155915"/>
              </a:moveTo>
              <a:arcTo wR="1967409" hR="1967409" stAng="17577835" swAng="196250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1CF90-9745-4BDB-A50B-9B7E186EA3DF}">
      <dsp:nvSpPr>
        <dsp:cNvPr id="0" name=""/>
        <dsp:cNvSpPr/>
      </dsp:nvSpPr>
      <dsp:spPr>
        <a:xfrm>
          <a:off x="3742235" y="1376123"/>
          <a:ext cx="1514347" cy="9843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Tourism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</a:t>
          </a:r>
          <a:b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culture</a:t>
          </a:r>
        </a:p>
      </dsp:txBody>
      <dsp:txXfrm>
        <a:off x="3790286" y="1424174"/>
        <a:ext cx="1418245" cy="888224"/>
      </dsp:txXfrm>
    </dsp:sp>
    <dsp:sp modelId="{E1AA351C-C921-464E-A81C-8574F022A205}">
      <dsp:nvSpPr>
        <dsp:cNvPr id="0" name=""/>
        <dsp:cNvSpPr/>
      </dsp:nvSpPr>
      <dsp:spPr>
        <a:xfrm>
          <a:off x="672355" y="634585"/>
          <a:ext cx="3934819" cy="3934819"/>
        </a:xfrm>
        <a:custGeom>
          <a:avLst/>
          <a:gdLst/>
          <a:ahLst/>
          <a:cxnLst/>
          <a:rect l="0" t="0" r="0" b="0"/>
          <a:pathLst>
            <a:path>
              <a:moveTo>
                <a:pt x="3921489" y="1738778"/>
              </a:moveTo>
              <a:arcTo wR="1967409" hR="1967409" stAng="21199598" swAng="227106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65795-3A4E-43B7-A05D-55F03EED5E88}">
      <dsp:nvSpPr>
        <dsp:cNvPr id="0" name=""/>
        <dsp:cNvSpPr/>
      </dsp:nvSpPr>
      <dsp:spPr>
        <a:xfrm>
          <a:off x="3083424" y="3631620"/>
          <a:ext cx="1514347" cy="98432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 (parks and </a:t>
          </a: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protected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areas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131475" y="3679671"/>
        <a:ext cx="1418245" cy="888224"/>
      </dsp:txXfrm>
    </dsp:sp>
    <dsp:sp modelId="{DF8A1DB2-3D5E-4110-A283-92AE33580562}">
      <dsp:nvSpPr>
        <dsp:cNvPr id="0" name=""/>
        <dsp:cNvSpPr/>
      </dsp:nvSpPr>
      <dsp:spPr>
        <a:xfrm>
          <a:off x="840602" y="555021"/>
          <a:ext cx="3934819" cy="3934819"/>
        </a:xfrm>
        <a:custGeom>
          <a:avLst/>
          <a:gdLst/>
          <a:ahLst/>
          <a:cxnLst/>
          <a:rect l="0" t="0" r="0" b="0"/>
          <a:pathLst>
            <a:path>
              <a:moveTo>
                <a:pt x="2234333" y="3916628"/>
              </a:moveTo>
              <a:arcTo wR="1967409" hR="1967409" stAng="4932149" swAng="147972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706C6-98ED-40F3-953E-74152A21F02D}">
      <dsp:nvSpPr>
        <dsp:cNvPr id="0" name=""/>
        <dsp:cNvSpPr/>
      </dsp:nvSpPr>
      <dsp:spPr>
        <a:xfrm>
          <a:off x="714703" y="3575754"/>
          <a:ext cx="1514347" cy="98432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EU Fund Assistance</a:t>
          </a:r>
        </a:p>
      </dsp:txBody>
      <dsp:txXfrm>
        <a:off x="762754" y="3623805"/>
        <a:ext cx="1418245" cy="888224"/>
      </dsp:txXfrm>
    </dsp:sp>
    <dsp:sp modelId="{A8B451E0-A12F-420E-9A82-0F6BAB46475F}">
      <dsp:nvSpPr>
        <dsp:cNvPr id="0" name=""/>
        <dsp:cNvSpPr/>
      </dsp:nvSpPr>
      <dsp:spPr>
        <a:xfrm>
          <a:off x="660882" y="508840"/>
          <a:ext cx="3934819" cy="3934819"/>
        </a:xfrm>
        <a:custGeom>
          <a:avLst/>
          <a:gdLst/>
          <a:ahLst/>
          <a:cxnLst/>
          <a:rect l="0" t="0" r="0" b="0"/>
          <a:pathLst>
            <a:path>
              <a:moveTo>
                <a:pt x="328902" y="3056443"/>
              </a:moveTo>
              <a:arcTo wR="1967409" hR="1967409" stAng="8783400" swAng="21970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C93DE-D0ED-40B5-932B-B8140B4FC916}">
      <dsp:nvSpPr>
        <dsp:cNvPr id="0" name=""/>
        <dsp:cNvSpPr/>
      </dsp:nvSpPr>
      <dsp:spPr>
        <a:xfrm>
          <a:off x="0" y="1376123"/>
          <a:ext cx="1514347" cy="9843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capital</a:t>
          </a:r>
          <a:b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</a:t>
          </a:r>
          <a:r>
            <a:rPr lang="it-IT" sz="1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employment</a:t>
          </a:r>
          <a:r>
            <a:rPr lang="it-I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8051" y="1424174"/>
        <a:ext cx="1418245" cy="888224"/>
      </dsp:txXfrm>
    </dsp:sp>
    <dsp:sp modelId="{AD819FD8-5113-4B79-972E-88F67707F1A5}">
      <dsp:nvSpPr>
        <dsp:cNvPr id="0" name=""/>
        <dsp:cNvSpPr/>
      </dsp:nvSpPr>
      <dsp:spPr>
        <a:xfrm>
          <a:off x="660882" y="508840"/>
          <a:ext cx="3934819" cy="3934819"/>
        </a:xfrm>
        <a:custGeom>
          <a:avLst/>
          <a:gdLst/>
          <a:ahLst/>
          <a:cxnLst/>
          <a:rect l="0" t="0" r="0" b="0"/>
          <a:pathLst>
            <a:path>
              <a:moveTo>
                <a:pt x="342672" y="857936"/>
              </a:moveTo>
              <a:arcTo wR="1967409" hR="1967409" stAng="12859663" swAng="1962502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BF0B0DB-CB9F-427B-8B71-41BD6C30C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C022FB-2D33-4480-AD6C-98026C5CB5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48269-06E8-4089-BE17-E37CEB966B42}" type="datetimeFigureOut">
              <a:rPr lang="it-IT" smtClean="0"/>
              <a:t>03/06/2020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B980F1-2363-4E57-8425-00E301D10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2EBDEA-3969-40DE-B5F1-161A429B96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C341-EEF5-42A8-B614-DDEEDF432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47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7D526-BF36-438F-9953-1920CD62DDCF}" type="datetimeFigureOut">
              <a:rPr lang="it-IT" smtClean="0"/>
              <a:t>03/06/2020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5583-59B1-4014-9B56-51BB1626F9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91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20B1909-7FD2-483F-B1B0-6A0A11B30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  <p:pic>
        <p:nvPicPr>
          <p:cNvPr id="5" name="Picture 2" descr="\\MERCURIO\Services\Clienti\PTS\IMMAGINE COORDINATA\power_point\definitivi\ppt_pts\elementi\logo.png">
            <a:extLst>
              <a:ext uri="{FF2B5EF4-FFF2-40B4-BE49-F238E27FC236}">
                <a16:creationId xmlns:a16="http://schemas.microsoft.com/office/drawing/2014/main" id="{F5B341E4-2CCB-4332-8C03-49BF7C05E0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31807" r="30853" b="26020"/>
          <a:stretch/>
        </p:blipFill>
        <p:spPr bwMode="auto">
          <a:xfrm>
            <a:off x="3901277" y="2493690"/>
            <a:ext cx="43926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9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MERCURIO\Services\Clienti\PTS\IMMAGINE COORDINATA\power_point\definitivi\ppt_pts\cover_grazie.jpg">
            <a:extLst>
              <a:ext uri="{FF2B5EF4-FFF2-40B4-BE49-F238E27FC236}">
                <a16:creationId xmlns:a16="http://schemas.microsoft.com/office/drawing/2014/main" id="{19DBE66D-848F-4DAC-9357-F5B540080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" y="0"/>
            <a:ext cx="12191499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1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ianco_s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1264721-34B5-42F8-A448-8EE3FC05B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3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ianco_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9DF12B2-2667-4705-BA41-FA03D8BA9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ianco_R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0FFA74D-B231-4946-B180-A414FF514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3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ianco_Tri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7A42A9E-B1FA-4EBB-8913-8859AE245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lu_s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4EDE602-7A55-410A-A564-0F84D75D7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pertina_blu_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313D6EE-1B1E-4D47-9859-1E3F7211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rocopertina_blu_Tri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D7B180AF-CC2F-432C-8A75-E14152B30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F98B20F-FFC9-4864-B458-7D0364B45992}"/>
              </a:ext>
            </a:extLst>
          </p:cNvPr>
          <p:cNvSpPr/>
          <p:nvPr userDrawn="1"/>
        </p:nvSpPr>
        <p:spPr>
          <a:xfrm>
            <a:off x="1" y="0"/>
            <a:ext cx="12169043" cy="68595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9DEC89-40DE-441D-A161-0397A8335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92" y="452774"/>
            <a:ext cx="3075166" cy="566594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CFD6834-D983-4C30-8078-AF3ADFDB2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63289" r="44582" b="22596"/>
          <a:stretch/>
        </p:blipFill>
        <p:spPr>
          <a:xfrm>
            <a:off x="8626926" y="2608632"/>
            <a:ext cx="1977574" cy="463411"/>
          </a:xfrm>
          <a:prstGeom prst="rect">
            <a:avLst/>
          </a:prstGeom>
        </p:spPr>
      </p:pic>
      <p:sp>
        <p:nvSpPr>
          <p:cNvPr id="27" name="Segnaposto testo 24">
            <a:extLst>
              <a:ext uri="{FF2B5EF4-FFF2-40B4-BE49-F238E27FC236}">
                <a16:creationId xmlns:a16="http://schemas.microsoft.com/office/drawing/2014/main" id="{84C9AC66-D821-4A52-8FB1-25576D54D6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72309" y="2190836"/>
            <a:ext cx="2376487" cy="528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31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DE7C1530-ED64-4EE9-BAC5-33D629C90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34438" y="3071813"/>
            <a:ext cx="2214562" cy="215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sz="1400" dirty="0"/>
              <a:t>Testo descrittivo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2F5EC2-931E-4EE6-80EB-2D1AB6B08292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C62583F-0621-4541-8622-D9E2D8C6B4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53942" y="2278063"/>
            <a:ext cx="5473700" cy="266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F5C"/>
                </a:solidFill>
              </a:defRPr>
            </a:lvl1pPr>
          </a:lstStyle>
          <a:p>
            <a:r>
              <a:rPr lang="it-IT" dirty="0"/>
              <a:t>Inserire immagine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sto su due colonne inquad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172DADCE-823C-4882-9599-495C0B6B23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1107" y="2035032"/>
            <a:ext cx="4056112" cy="504056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01F5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INSERIRE TITOLO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7502FF3E-F32D-4267-B504-0F43CF9F41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1107" y="2620566"/>
            <a:ext cx="4056112" cy="37718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it-IT" sz="2200" kern="1200" dirty="0">
                <a:solidFill>
                  <a:srgbClr val="BACC24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INSERIRE SOTTOTITOLO</a:t>
            </a:r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788DAF46-4FC1-4B3F-8C47-EF39EFE7C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2" b="50000"/>
          <a:stretch>
            <a:fillRect/>
          </a:stretch>
        </p:blipFill>
        <p:spPr bwMode="auto">
          <a:xfrm>
            <a:off x="8539236" y="1489062"/>
            <a:ext cx="13747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>
            <a:extLst>
              <a:ext uri="{FF2B5EF4-FFF2-40B4-BE49-F238E27FC236}">
                <a16:creationId xmlns:a16="http://schemas.microsoft.com/office/drawing/2014/main" id="{201A59D8-87B9-4CB7-B4D7-6385AE3A4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7" b="17297"/>
          <a:stretch>
            <a:fillRect/>
          </a:stretch>
        </p:blipFill>
        <p:spPr bwMode="auto">
          <a:xfrm>
            <a:off x="3164954" y="6094090"/>
            <a:ext cx="7842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084185EF-B6CE-435D-A1EE-D4623A603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1107" y="3178404"/>
            <a:ext cx="5605462" cy="2698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F5C"/>
                </a:solidFill>
              </a:defRPr>
            </a:lvl1pPr>
            <a:lvl2pPr marL="60972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Inserire testo descrittivo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86B2AEA-E662-4F85-8DF4-3144F543B295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557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6CF1CD-D8C2-4AD9-8FBC-C74164628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AE579714-B5A9-4DC5-9426-FA109F65A2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7638" y="2278063"/>
            <a:ext cx="9504362" cy="18002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908251-AB6A-46DA-87B4-4385938DB112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975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MERCURIO\Services\Clienti\PTS\IMMAGINE COORDINATA\power_point\definitivi\ppt_pts\elementi\base.png">
            <a:extLst>
              <a:ext uri="{FF2B5EF4-FFF2-40B4-BE49-F238E27FC236}">
                <a16:creationId xmlns:a16="http://schemas.microsoft.com/office/drawing/2014/main" id="{BCD92C86-8EBE-4C0A-9F78-6056664C2E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" y="1"/>
            <a:ext cx="12191502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5E5DDA-28DD-4AB5-8CD8-0C3CFCBBFF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" y="26629"/>
            <a:ext cx="12147835" cy="683296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5BCF1CA-BE75-49E3-B7AD-D39640CF2C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" y="-26629"/>
            <a:ext cx="12195175" cy="685958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2E414CE3-58C8-447D-854B-E2273BF25DE9}"/>
              </a:ext>
            </a:extLst>
          </p:cNvPr>
          <p:cNvSpPr/>
          <p:nvPr userDrawn="1"/>
        </p:nvSpPr>
        <p:spPr>
          <a:xfrm>
            <a:off x="4176874" y="2000503"/>
            <a:ext cx="6818533" cy="46519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0628D0-4427-4F03-AFA9-8CD4F0114FF2}"/>
              </a:ext>
            </a:extLst>
          </p:cNvPr>
          <p:cNvSpPr txBox="1"/>
          <p:nvPr userDrawn="1"/>
        </p:nvSpPr>
        <p:spPr>
          <a:xfrm>
            <a:off x="4176875" y="3981207"/>
            <a:ext cx="6818533" cy="1000298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ctr"/>
            <a:r>
              <a:rPr lang="it-IT" sz="1900" dirty="0">
                <a:solidFill>
                  <a:schemeClr val="bg1"/>
                </a:solidFill>
                <a:latin typeface="Proxima Nova Lt" pitchFamily="50" charset="0"/>
              </a:rPr>
              <a:t>Inserire qui immagine </a:t>
            </a:r>
          </a:p>
          <a:p>
            <a:pPr algn="ctr"/>
            <a:r>
              <a:rPr lang="it-IT" sz="1900" dirty="0">
                <a:solidFill>
                  <a:schemeClr val="bg1"/>
                </a:solidFill>
                <a:latin typeface="Proxima Nova Lt" pitchFamily="50" charset="0"/>
              </a:rPr>
              <a:t>lasciando il box blu </a:t>
            </a:r>
          </a:p>
          <a:p>
            <a:pPr algn="ctr"/>
            <a:r>
              <a:rPr lang="it-IT" sz="1900" dirty="0">
                <a:solidFill>
                  <a:schemeClr val="bg1"/>
                </a:solidFill>
                <a:latin typeface="Proxima Nova Lt" pitchFamily="50" charset="0"/>
              </a:rPr>
              <a:t>in secondo piano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D4DDF6-CEED-4589-B434-5A8EBDE76E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4" t="20072" r="17136" b="49752"/>
          <a:stretch/>
        </p:blipFill>
        <p:spPr>
          <a:xfrm>
            <a:off x="10572686" y="1378547"/>
            <a:ext cx="1124079" cy="100739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BD5FA65-C161-4976-A5BA-76C2BE289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699898" y="3563009"/>
            <a:ext cx="1251331" cy="600086"/>
          </a:xfrm>
          <a:prstGeom prst="rect">
            <a:avLst/>
          </a:prstGeom>
        </p:spPr>
      </p:pic>
      <p:sp>
        <p:nvSpPr>
          <p:cNvPr id="19" name="Segnaposto testo 24">
            <a:extLst>
              <a:ext uri="{FF2B5EF4-FFF2-40B4-BE49-F238E27FC236}">
                <a16:creationId xmlns:a16="http://schemas.microsoft.com/office/drawing/2014/main" id="{BE088E8F-CFC4-4B88-9505-12AE379B97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011" y="3081510"/>
            <a:ext cx="4976584" cy="90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3200" kern="1200" dirty="0">
                <a:solidFill>
                  <a:srgbClr val="BACC24"/>
                </a:solidFill>
                <a:latin typeface="Proxima Nova Lt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20" name="Segnaposto testo 24">
            <a:extLst>
              <a:ext uri="{FF2B5EF4-FFF2-40B4-BE49-F238E27FC236}">
                <a16:creationId xmlns:a16="http://schemas.microsoft.com/office/drawing/2014/main" id="{61C64611-9ADE-4ADE-BCF7-AB2F90A9F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011" y="2129753"/>
            <a:ext cx="4976584" cy="90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3200" kern="1200" dirty="0">
                <a:solidFill>
                  <a:srgbClr val="001F5C"/>
                </a:solidFill>
                <a:latin typeface="Proxima Nova Lt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1" name="Segnaposto testo 22">
            <a:extLst>
              <a:ext uri="{FF2B5EF4-FFF2-40B4-BE49-F238E27FC236}">
                <a16:creationId xmlns:a16="http://schemas.microsoft.com/office/drawing/2014/main" id="{2BFBBFD3-64DA-460E-845A-34F9B02C52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8715" y="4059548"/>
            <a:ext cx="2846387" cy="26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1300" kern="1200" dirty="0">
                <a:solidFill>
                  <a:srgbClr val="001F5C"/>
                </a:solidFill>
                <a:latin typeface="Proxima Nova Lt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it-IT" sz="1400" dirty="0"/>
              <a:t>testo descrittivo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9D9F2B6-A4BB-4712-9AE5-EC889FF733D9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3995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3753163-3932-42B8-8495-A14B5D8181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805023" y="1103198"/>
            <a:ext cx="1077601" cy="5203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7914F25-A663-4C2A-A2EC-DBC64AEC70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4" t="25738" b="54086"/>
          <a:stretch/>
        </p:blipFill>
        <p:spPr>
          <a:xfrm>
            <a:off x="8898365" y="2927739"/>
            <a:ext cx="1734107" cy="67291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0803696-0C9A-4CC8-9356-7699A5FC04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65584" r="67212" b="26157"/>
          <a:stretch/>
        </p:blipFill>
        <p:spPr>
          <a:xfrm>
            <a:off x="816547" y="4655242"/>
            <a:ext cx="1028637" cy="362579"/>
          </a:xfrm>
          <a:prstGeom prst="rect">
            <a:avLst/>
          </a:prstGeom>
        </p:spPr>
      </p:pic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48E8408F-ED61-4EB4-BE2B-05AF6300B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459" y="627636"/>
            <a:ext cx="9949656" cy="574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9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38DC69DA-1D82-4214-ACC5-F58D35D55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459" y="1481044"/>
            <a:ext cx="10834688" cy="1301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rgbClr val="001F5C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Testo descrittivo </a:t>
            </a:r>
          </a:p>
          <a:p>
            <a:pPr lvl="0"/>
            <a:r>
              <a:rPr lang="it-IT" dirty="0"/>
              <a:t>xxx</a:t>
            </a:r>
          </a:p>
          <a:p>
            <a:pPr lvl="0"/>
            <a:r>
              <a:rPr lang="it-IT" dirty="0"/>
              <a:t>xxx</a:t>
            </a:r>
          </a:p>
          <a:p>
            <a:pPr lvl="0"/>
            <a:r>
              <a:rPr lang="it-IT" dirty="0"/>
              <a:t>xxx</a:t>
            </a:r>
          </a:p>
          <a:p>
            <a:pPr lvl="0"/>
            <a:r>
              <a:rPr lang="it-IT" dirty="0"/>
              <a:t>xxx</a:t>
            </a:r>
          </a:p>
          <a:p>
            <a:pPr lvl="0"/>
            <a:r>
              <a:rPr lang="it-IT" dirty="0"/>
              <a:t>xxx</a:t>
            </a:r>
          </a:p>
          <a:p>
            <a:pPr lvl="0"/>
            <a:endParaRPr lang="it-IT" dirty="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9DE6340B-5361-40F6-BD70-E1390BA8E7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3484" y="4944053"/>
            <a:ext cx="2846387" cy="260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13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z="1400" dirty="0"/>
              <a:t>Ultima parte testo descrittivo</a:t>
            </a:r>
            <a:endParaRPr lang="it-IT" dirty="0"/>
          </a:p>
        </p:txBody>
      </p:sp>
      <p:sp>
        <p:nvSpPr>
          <p:cNvPr id="24" name="Segnaposto testo 22">
            <a:extLst>
              <a:ext uri="{FF2B5EF4-FFF2-40B4-BE49-F238E27FC236}">
                <a16:creationId xmlns:a16="http://schemas.microsoft.com/office/drawing/2014/main" id="{52863CD4-5138-457E-AADD-B428A1D000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1343" y="3140251"/>
            <a:ext cx="3494076" cy="2603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lang="it-IT" sz="13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1400" dirty="0">
                <a:solidFill>
                  <a:srgbClr val="001F5C"/>
                </a:solidFill>
                <a:latin typeface="Proxima Nova Lt" pitchFamily="50" charset="0"/>
              </a:rPr>
              <a:t>Testo descrittivo in bullet point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0B6A63-95E9-414C-A061-0B89D4C986E7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748BC78C-F901-4208-8118-1DD61BA055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3"/>
          <a:stretch/>
        </p:blipFill>
        <p:spPr>
          <a:xfrm>
            <a:off x="4665860" y="59715"/>
            <a:ext cx="7486899" cy="66092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19B9F1-7CB5-4964-8FA8-27A366B79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30088" r="61821" b="23777"/>
          <a:stretch/>
        </p:blipFill>
        <p:spPr>
          <a:xfrm>
            <a:off x="6208918" y="2133124"/>
            <a:ext cx="2719449" cy="29344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4AE6312-3F6A-4E32-8644-283EB06C3FD5}"/>
              </a:ext>
            </a:extLst>
          </p:cNvPr>
          <p:cNvSpPr txBox="1"/>
          <p:nvPr userDrawn="1"/>
        </p:nvSpPr>
        <p:spPr>
          <a:xfrm>
            <a:off x="8413048" y="2681541"/>
            <a:ext cx="2678395" cy="307847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norm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+mn-lt"/>
              </a:rPr>
              <a:t>Testo descrittivo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F8F38A5-67FD-4979-9A1A-F45DFD228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1167357" y="2874205"/>
            <a:ext cx="1206047" cy="600086"/>
          </a:xfrm>
          <a:prstGeom prst="rect">
            <a:avLst/>
          </a:prstGeom>
        </p:spPr>
      </p:pic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E4510296-E152-4000-9DE5-2B7C161F6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0044" y="1403369"/>
            <a:ext cx="3598862" cy="79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32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8B3F1D79-4039-4E13-856E-52BF555731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0044" y="2277682"/>
            <a:ext cx="4751388" cy="664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32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C8CFB1FA-E666-4C49-AB0B-DB10FB2560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0044" y="3239341"/>
            <a:ext cx="3024187" cy="46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12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z="1000" dirty="0"/>
              <a:t>Testo descrittivo</a:t>
            </a:r>
            <a:endParaRPr lang="it-IT" dirty="0"/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4183D998-55D6-4901-95FF-18D188ACB4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2414" y="2835275"/>
            <a:ext cx="1511398" cy="428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sz="2800" dirty="0"/>
              <a:t>KEY</a:t>
            </a:r>
            <a:endParaRPr lang="it-IT" dirty="0"/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8A4A4ED7-A273-4383-9643-2BBCEDDB5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39902" y="3336037"/>
            <a:ext cx="1473909" cy="528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001F5C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WORD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57CC3-5906-4525-97CA-82DA327CDBC5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4D019CA-C146-4836-B1E1-15EC61B43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954078" y="1284660"/>
            <a:ext cx="1024580" cy="520347"/>
          </a:xfrm>
          <a:prstGeom prst="rect">
            <a:avLst/>
          </a:prstGeom>
        </p:spPr>
      </p:pic>
      <p:sp>
        <p:nvSpPr>
          <p:cNvPr id="12" name="Segnaposto testo 21">
            <a:extLst>
              <a:ext uri="{FF2B5EF4-FFF2-40B4-BE49-F238E27FC236}">
                <a16:creationId xmlns:a16="http://schemas.microsoft.com/office/drawing/2014/main" id="{B68C6142-08A6-42B6-9614-0A03DA76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416427"/>
            <a:ext cx="3443287" cy="49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3" name="Segnaposto testo 23">
            <a:extLst>
              <a:ext uri="{FF2B5EF4-FFF2-40B4-BE49-F238E27FC236}">
                <a16:creationId xmlns:a16="http://schemas.microsoft.com/office/drawing/2014/main" id="{FA58970C-CBE2-41DB-BFF2-98B0CC50B5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908984"/>
            <a:ext cx="6769100" cy="569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8" name="Segnaposto grafico 17">
            <a:extLst>
              <a:ext uri="{FF2B5EF4-FFF2-40B4-BE49-F238E27FC236}">
                <a16:creationId xmlns:a16="http://schemas.microsoft.com/office/drawing/2014/main" id="{DAE297A3-F3D4-4773-B2C1-8DD39149AC2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57275" y="3213100"/>
            <a:ext cx="4464050" cy="302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rgbClr val="001F5C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20" name="Segnaposto grafico 19">
            <a:extLst>
              <a:ext uri="{FF2B5EF4-FFF2-40B4-BE49-F238E27FC236}">
                <a16:creationId xmlns:a16="http://schemas.microsoft.com/office/drawing/2014/main" id="{FB80914E-FF26-4A11-8F3E-4FA83FEC180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42050" y="1773238"/>
            <a:ext cx="5327650" cy="1800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800" kern="120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22" name="Segnaposto grafico 21">
            <a:extLst>
              <a:ext uri="{FF2B5EF4-FFF2-40B4-BE49-F238E27FC236}">
                <a16:creationId xmlns:a16="http://schemas.microsoft.com/office/drawing/2014/main" id="{F13D6043-FD7A-4A9B-A650-9C122546953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42050" y="3862388"/>
            <a:ext cx="5327650" cy="2376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800" kern="120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9F8DF2-A93B-4743-A562-1CDE01058099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1BAB55-886F-42CA-AB07-8C4679A684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7275" y="1804988"/>
            <a:ext cx="4464050" cy="1192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1F5C"/>
                </a:solidFill>
              </a:defRPr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96E8C69-584D-46F6-8F60-85CF29C2F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09" y="452774"/>
            <a:ext cx="3094948" cy="57023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6731134-19FE-4FE0-8B18-B63B15B00E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954078" y="1284660"/>
            <a:ext cx="1024580" cy="5203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4394366-FA82-4B0E-9686-7E9908433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65584" r="67212" b="26157"/>
          <a:stretch/>
        </p:blipFill>
        <p:spPr>
          <a:xfrm>
            <a:off x="10831091" y="612776"/>
            <a:ext cx="1028637" cy="36257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DF08BBB-340E-4584-87D7-FE3B71B5B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4" t="25738" b="54086"/>
          <a:stretch/>
        </p:blipFill>
        <p:spPr>
          <a:xfrm flipH="1" flipV="1">
            <a:off x="6030726" y="2725153"/>
            <a:ext cx="2969739" cy="1152395"/>
          </a:xfrm>
          <a:prstGeom prst="rect">
            <a:avLst/>
          </a:prstGeom>
        </p:spPr>
      </p:pic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686A111F-2ACE-42C5-BE24-BCDBE80A9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9058" y="416427"/>
            <a:ext cx="3443287" cy="49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E1D9A6E4-928D-4DD6-BF08-EE9625EA0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5" y="908984"/>
            <a:ext cx="6769100" cy="569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C0E55F1-DBD0-48A5-B9AA-4A505BD182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1125" y="4005263"/>
            <a:ext cx="2425700" cy="649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sz="1000" dirty="0"/>
              <a:t>Testo descrittivo</a:t>
            </a:r>
            <a:endParaRPr lang="it-IT" dirty="0"/>
          </a:p>
        </p:txBody>
      </p:sp>
      <p:sp>
        <p:nvSpPr>
          <p:cNvPr id="30" name="Segnaposto immagine 29">
            <a:extLst>
              <a:ext uri="{FF2B5EF4-FFF2-40B4-BE49-F238E27FC236}">
                <a16:creationId xmlns:a16="http://schemas.microsoft.com/office/drawing/2014/main" id="{0C32498C-EDA6-41D1-927E-16D3AED18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74075" y="974725"/>
            <a:ext cx="2952750" cy="2382838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Inserire immagine</a:t>
            </a:r>
          </a:p>
        </p:txBody>
      </p:sp>
      <p:sp>
        <p:nvSpPr>
          <p:cNvPr id="32" name="Segnaposto grafico 31">
            <a:extLst>
              <a:ext uri="{FF2B5EF4-FFF2-40B4-BE49-F238E27FC236}">
                <a16:creationId xmlns:a16="http://schemas.microsoft.com/office/drawing/2014/main" id="{6D83D38C-25CE-4BD3-A6FF-615AB5E460D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09575" y="2133600"/>
            <a:ext cx="3094038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1F5C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34" name="Segnaposto immagine 33">
            <a:extLst>
              <a:ext uri="{FF2B5EF4-FFF2-40B4-BE49-F238E27FC236}">
                <a16:creationId xmlns:a16="http://schemas.microsoft.com/office/drawing/2014/main" id="{2E01592B-4E0F-4A2F-B1DD-2AF5138EE1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21100" y="2133600"/>
            <a:ext cx="4392613" cy="4392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001F5C"/>
                </a:solidFill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96A41D4-7708-4921-A5AE-400C1CA304D7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FAB4D6-C3C8-41FE-847C-1373698E8E7B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  <p:pic>
        <p:nvPicPr>
          <p:cNvPr id="5" name="Immagine 8">
            <a:extLst>
              <a:ext uri="{FF2B5EF4-FFF2-40B4-BE49-F238E27FC236}">
                <a16:creationId xmlns:a16="http://schemas.microsoft.com/office/drawing/2014/main" id="{23463FF6-3F09-4DF9-8AE9-17F7528D7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67479" r="62318" b="26551"/>
          <a:stretch/>
        </p:blipFill>
        <p:spPr bwMode="auto">
          <a:xfrm>
            <a:off x="2676084" y="2853308"/>
            <a:ext cx="108012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BD7DB12-12CF-490C-9966-14636E5E1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5389" y="1411184"/>
            <a:ext cx="6840537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001F5C"/>
                </a:solidFill>
              </a:defRPr>
            </a:lvl1pPr>
          </a:lstStyle>
          <a:p>
            <a:pPr lvl="0"/>
            <a:r>
              <a:rPr lang="it-IT" dirty="0"/>
              <a:t>Inserire qui 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552C95C-F650-4BF0-81CC-22D4B8BD0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6083" y="2060848"/>
            <a:ext cx="6840537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BCD445"/>
                </a:solidFill>
              </a:defRPr>
            </a:lvl1pPr>
          </a:lstStyle>
          <a:p>
            <a:pPr lvl="0"/>
            <a:r>
              <a:rPr lang="it-IT" dirty="0"/>
              <a:t>Inserire qui sottotitolo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824A9AED-D772-4125-B27E-CC3829B0E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74938" y="3430588"/>
            <a:ext cx="6807200" cy="2590800"/>
          </a:xfrm>
          <a:prstGeom prst="rect">
            <a:avLst/>
          </a:prstGeom>
        </p:spPr>
        <p:txBody>
          <a:bodyPr numCol="2"/>
          <a:lstStyle>
            <a:lvl1pPr marL="0" marR="0" indent="0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None/>
              <a:tabLst/>
              <a:defRPr lang="it-IT" sz="1200" kern="1200" dirty="0" smtClean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  <a:lvl2pPr marL="609722" indent="0">
              <a:buNone/>
              <a:defRPr/>
            </a:lvl2pPr>
          </a:lstStyle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marL="457291" marR="0" lvl="0" indent="-457291" algn="l" defTabSz="12194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CD44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it-IT" dirty="0"/>
              <a:t>Testo descrittivo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2448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7C6559-F59A-4DC0-99F0-5F38CD571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8AB4223-037A-42C7-AAA6-D91D5F3474AC}"/>
              </a:ext>
            </a:extLst>
          </p:cNvPr>
          <p:cNvSpPr/>
          <p:nvPr userDrawn="1"/>
        </p:nvSpPr>
        <p:spPr>
          <a:xfrm>
            <a:off x="2885995" y="2266796"/>
            <a:ext cx="7234487" cy="4417513"/>
          </a:xfrm>
          <a:prstGeom prst="rect">
            <a:avLst/>
          </a:prstGeom>
          <a:solidFill>
            <a:srgbClr val="001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it-IT" dirty="0">
              <a:latin typeface="+mn-lt"/>
            </a:endParaRPr>
          </a:p>
        </p:txBody>
      </p:sp>
      <p:pic>
        <p:nvPicPr>
          <p:cNvPr id="8" name="Picture 2" descr="\\MERCURIO\Services\Clienti\PTS\IMMAGINE COORDINATA\power_point\definitivi\ppt_pts\elementi\logo.png">
            <a:extLst>
              <a:ext uri="{FF2B5EF4-FFF2-40B4-BE49-F238E27FC236}">
                <a16:creationId xmlns:a16="http://schemas.microsoft.com/office/drawing/2014/main" id="{2E73E8AE-D67D-4479-90C0-8DDE08EFE91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31807" r="30853" b="26020"/>
          <a:stretch/>
        </p:blipFill>
        <p:spPr bwMode="auto">
          <a:xfrm>
            <a:off x="751402" y="397675"/>
            <a:ext cx="2400892" cy="14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MERCURIO\Services\Clienti\PTS\IMMAGINE COORDINATA\power_point\definitivi\ppt_pts\elementi\shape_blu.png">
            <a:extLst>
              <a:ext uri="{FF2B5EF4-FFF2-40B4-BE49-F238E27FC236}">
                <a16:creationId xmlns:a16="http://schemas.microsoft.com/office/drawing/2014/main" id="{369395E0-8167-459F-99C6-900EB4C2820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2" t="23297" r="18659" b="52653"/>
          <a:stretch/>
        </p:blipFill>
        <p:spPr bwMode="auto">
          <a:xfrm>
            <a:off x="9268333" y="1274224"/>
            <a:ext cx="1108927" cy="8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F403FD49-2344-4E55-A581-C3483414B0F1}"/>
              </a:ext>
            </a:extLst>
          </p:cNvPr>
          <p:cNvSpPr/>
          <p:nvPr userDrawn="1"/>
        </p:nvSpPr>
        <p:spPr>
          <a:xfrm>
            <a:off x="431483" y="1893268"/>
            <a:ext cx="8312687" cy="43214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it-IT" dirty="0">
              <a:latin typeface="+mn-lt"/>
            </a:endParaRPr>
          </a:p>
        </p:txBody>
      </p:sp>
      <p:pic>
        <p:nvPicPr>
          <p:cNvPr id="19" name="Picture 3" descr="\\MERCURIO\Services\Clienti\PTS\IMMAGINE COORDINATA\power_point\definitivi\ppt_pts\elementi\shape_blu.png">
            <a:extLst>
              <a:ext uri="{FF2B5EF4-FFF2-40B4-BE49-F238E27FC236}">
                <a16:creationId xmlns:a16="http://schemas.microsoft.com/office/drawing/2014/main" id="{7665A0D7-7047-42E5-8DAA-29DA01A8BB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65501" r="64549" b="15169"/>
          <a:stretch/>
        </p:blipFill>
        <p:spPr bwMode="auto">
          <a:xfrm>
            <a:off x="159069" y="5798805"/>
            <a:ext cx="1039240" cy="7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A6836050-60B8-4DBD-AD8B-D271417A4C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9361" y="5486067"/>
            <a:ext cx="1734932" cy="53601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FontTx/>
              <a:buNone/>
              <a:defRPr lang="it-IT" sz="1600" kern="1200" dirty="0" smtClean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z="1200" dirty="0"/>
              <a:t>Inserire qui data</a:t>
            </a:r>
            <a:endParaRPr lang="it-IT" dirty="0"/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B34AC7BB-F334-4871-A786-5AF9B2A5D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2547" y="414652"/>
            <a:ext cx="4897438" cy="7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001F5C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Inserire qui titolo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508F0CF-0B2D-4530-933D-0F1A197D17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2547" y="1106113"/>
            <a:ext cx="489743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800" b="1" kern="1200" dirty="0" smtClean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Inserire qui sottotitolo 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425176F7-C425-445B-94F0-721ED45F1F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49315" y="3069753"/>
            <a:ext cx="3960440" cy="25922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it-IT" dirty="0"/>
          </a:p>
          <a:p>
            <a:endParaRPr lang="it-IT" dirty="0"/>
          </a:p>
          <a:p>
            <a:r>
              <a:rPr lang="it-IT" dirty="0"/>
              <a:t>Inserisci qui immagine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EAFA0457-F1BE-4065-B521-9068159622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27257" y="3717925"/>
            <a:ext cx="1459140" cy="1511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Inserire qui Il logo cliente</a:t>
            </a:r>
          </a:p>
        </p:txBody>
      </p:sp>
    </p:spTree>
    <p:extLst>
      <p:ext uri="{BB962C8B-B14F-4D97-AF65-F5344CB8AC3E}">
        <p14:creationId xmlns:p14="http://schemas.microsoft.com/office/powerpoint/2010/main" val="335502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A5333E7-CAA5-4274-9683-48A34CB60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  <p:pic>
        <p:nvPicPr>
          <p:cNvPr id="11" name="Picture 2" descr="\\MERCURIO\Services\Clienti\PTS\IMMAGINE COORDINATA\power_point\definitivi\ppt_pts\elementi\logo.png">
            <a:extLst>
              <a:ext uri="{FF2B5EF4-FFF2-40B4-BE49-F238E27FC236}">
                <a16:creationId xmlns:a16="http://schemas.microsoft.com/office/drawing/2014/main" id="{B87E6AE4-7E3E-4777-9427-0DF67C4A55C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31807" r="30853" b="26020"/>
          <a:stretch/>
        </p:blipFill>
        <p:spPr bwMode="auto">
          <a:xfrm>
            <a:off x="1166495" y="1378546"/>
            <a:ext cx="3234374" cy="19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02B77D6-46E7-481D-90AD-731277CF42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9075" y="3287300"/>
            <a:ext cx="4968875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3100" b="1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Inserire qui 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93E9081-562D-45E4-9C90-E3A1259A9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9075" y="4149312"/>
            <a:ext cx="4968875" cy="717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2800" b="1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Inserire qui sottotitolo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432DC6-BBE7-41CC-B94E-65B4769DBE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26600" y="5949950"/>
            <a:ext cx="1943100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1F5C"/>
                </a:solidFill>
              </a:defRPr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Inserire qui data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lettronico&#10;&#10;Descrizione generata automaticamente">
            <a:extLst>
              <a:ext uri="{FF2B5EF4-FFF2-40B4-BE49-F238E27FC236}">
                <a16:creationId xmlns:a16="http://schemas.microsoft.com/office/drawing/2014/main" id="{F108B6F9-A115-4592-8C47-47547C75C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  <p:pic>
        <p:nvPicPr>
          <p:cNvPr id="5" name="Picture 3" descr="\\MERCURIO\Services\Clienti\PTS\IMMAGINE COORDINATA\power_point\definitivi\ppt_pts\indice.jpg">
            <a:extLst>
              <a:ext uri="{FF2B5EF4-FFF2-40B4-BE49-F238E27FC236}">
                <a16:creationId xmlns:a16="http://schemas.microsoft.com/office/drawing/2014/main" id="{BBB93CE9-B046-4D2A-BE62-0790110DC3B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1" t="19169" r="25225" b="57798"/>
          <a:stretch/>
        </p:blipFill>
        <p:spPr bwMode="auto">
          <a:xfrm>
            <a:off x="6313611" y="1485578"/>
            <a:ext cx="3149537" cy="15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4CF9C43-4BB9-40A7-9BF2-02BF8A18B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1688" y="3286125"/>
            <a:ext cx="5111750" cy="15800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lang="it-IT" sz="2100" b="1" kern="1200" dirty="0" smtClean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  <a:lvl2pPr marL="1352672" indent="-742950">
              <a:buFont typeface="+mj-lt"/>
              <a:buAutoNum type="arabicPeriod"/>
              <a:defRPr/>
            </a:lvl2pPr>
            <a:lvl3pPr marL="1733794" indent="-514350">
              <a:buFont typeface="+mj-lt"/>
              <a:buAutoNum type="arabicPeriod"/>
              <a:defRPr/>
            </a:lvl3pPr>
            <a:lvl4pPr marL="2343516" indent="-514350">
              <a:buFont typeface="+mj-lt"/>
              <a:buAutoNum type="arabicPeriod"/>
              <a:defRPr/>
            </a:lvl4pPr>
            <a:lvl5pPr marL="2953238" indent="-514350">
              <a:buFont typeface="+mj-lt"/>
              <a:buAutoNum type="arabicPeriod"/>
              <a:defRPr/>
            </a:lvl5pPr>
          </a:lstStyle>
          <a:p>
            <a:pPr marL="0" lvl="0" indent="-457291" algn="l" defTabSz="1219444" rtl="0" eaLnBrk="1" latinLnBrk="0" hangingPunct="1">
              <a:spcBef>
                <a:spcPct val="20000"/>
              </a:spcBef>
              <a:buFontTx/>
              <a:buAutoNum type="arabicPeriod"/>
            </a:pPr>
            <a:r>
              <a:rPr lang="it-IT" dirty="0"/>
              <a:t>Scrivere qui titolo capitolo 1</a:t>
            </a:r>
          </a:p>
          <a:p>
            <a:pPr marL="0" lvl="0" indent="-457291" algn="l" defTabSz="1219444" rtl="0" eaLnBrk="1" latinLnBrk="0" hangingPunct="1">
              <a:spcBef>
                <a:spcPct val="20000"/>
              </a:spcBef>
              <a:buFontTx/>
              <a:buAutoNum type="arabicPeriod"/>
            </a:pPr>
            <a:r>
              <a:rPr lang="it-IT" dirty="0"/>
              <a:t>Scrivere qui titolo capitolo 2</a:t>
            </a:r>
          </a:p>
          <a:p>
            <a:pPr marL="0" lvl="0" indent="-457291" algn="l" defTabSz="1219444" rtl="0" eaLnBrk="1" latinLnBrk="0" hangingPunct="1">
              <a:spcBef>
                <a:spcPct val="20000"/>
              </a:spcBef>
              <a:buFontTx/>
              <a:buAutoNum type="arabicPeriod"/>
            </a:pPr>
            <a:r>
              <a:rPr lang="it-IT" dirty="0"/>
              <a:t>…</a:t>
            </a:r>
          </a:p>
          <a:p>
            <a:pPr marL="0" lvl="0" indent="-457291" algn="l" defTabSz="1219444" rtl="0" eaLnBrk="1" latinLnBrk="0" hangingPunct="1">
              <a:spcBef>
                <a:spcPct val="20000"/>
              </a:spcBef>
              <a:buFontTx/>
              <a:buAutoNum type="arabicPeriod"/>
            </a:pPr>
            <a:r>
              <a:rPr lang="it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080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ruzione di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lettronico&#10;&#10;Descrizione generata automaticamente">
            <a:extLst>
              <a:ext uri="{FF2B5EF4-FFF2-40B4-BE49-F238E27FC236}">
                <a16:creationId xmlns:a16="http://schemas.microsoft.com/office/drawing/2014/main" id="{C6D2751D-3D96-4266-9020-3D3F0C38B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023D1C-4599-4E4D-8AF9-AE5ABDEF85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3" t="17880" b="56650"/>
          <a:stretch/>
        </p:blipFill>
        <p:spPr>
          <a:xfrm>
            <a:off x="7698867" y="1802713"/>
            <a:ext cx="2685326" cy="1219482"/>
          </a:xfrm>
          <a:prstGeom prst="rect">
            <a:avLst/>
          </a:prstGeom>
        </p:spPr>
      </p:pic>
      <p:sp>
        <p:nvSpPr>
          <p:cNvPr id="6" name="Segnaposto testo 24">
            <a:extLst>
              <a:ext uri="{FF2B5EF4-FFF2-40B4-BE49-F238E27FC236}">
                <a16:creationId xmlns:a16="http://schemas.microsoft.com/office/drawing/2014/main" id="{8D33595D-D18B-41B3-A351-9760F0132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1283" y="3522442"/>
            <a:ext cx="4976584" cy="90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53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7" name="Segnaposto testo 24">
            <a:extLst>
              <a:ext uri="{FF2B5EF4-FFF2-40B4-BE49-F238E27FC236}">
                <a16:creationId xmlns:a16="http://schemas.microsoft.com/office/drawing/2014/main" id="{8E12F9DC-2B8A-4F7A-8C11-FE7B9B8D0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1283" y="2570685"/>
            <a:ext cx="4976584" cy="9030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444" rtl="0" eaLnBrk="1" latinLnBrk="0" hangingPunct="1">
              <a:buFontTx/>
              <a:buNone/>
              <a:defRPr lang="it-IT" sz="51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366848-51CE-4270-AE5C-3E1746C204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8" r="63725"/>
          <a:stretch/>
        </p:blipFill>
        <p:spPr>
          <a:xfrm>
            <a:off x="1561083" y="4474199"/>
            <a:ext cx="3087759" cy="17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1F082A-66B4-49D5-BBC9-31F8FC7B9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027" y="261938"/>
            <a:ext cx="10801597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4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444" rtl="0" eaLnBrk="1" latinLnBrk="0" hangingPunct="1">
              <a:spcBef>
                <a:spcPct val="20000"/>
              </a:spcBef>
              <a:buFontTx/>
              <a:buNone/>
            </a:pPr>
            <a:r>
              <a:rPr lang="it-IT" dirty="0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C94C03-18F0-497E-9571-23ECD84F84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028" y="1196975"/>
            <a:ext cx="10801597" cy="4968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444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dirty="0"/>
              <a:t>Inserire qui testo descrittivo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85ECDE-005D-4212-A3E4-5D929AE79E61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06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tes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03E58D-7191-4FD2-844B-D014269C1AA9}"/>
              </a:ext>
            </a:extLst>
          </p:cNvPr>
          <p:cNvSpPr txBox="1"/>
          <p:nvPr userDrawn="1"/>
        </p:nvSpPr>
        <p:spPr>
          <a:xfrm>
            <a:off x="11282163" y="6264880"/>
            <a:ext cx="730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804A31-E9A4-D945-9412-D4C8ED72CA60}" type="slidenum">
              <a:rPr lang="it-IT" sz="1600" b="1" smtClean="0">
                <a:solidFill>
                  <a:schemeClr val="accent2"/>
                </a:solidFill>
                <a:latin typeface="Proxima Nova Rg" panose="02000506030000020004" pitchFamily="50" charset="0"/>
                <a:cs typeface="Open Sans"/>
              </a:rPr>
              <a:t>‹N›</a:t>
            </a:fld>
            <a:endParaRPr lang="it-IT" sz="1600" b="1" dirty="0">
              <a:solidFill>
                <a:schemeClr val="accent2"/>
              </a:solidFill>
              <a:latin typeface="Proxima Nova Rg" panose="02000506030000020004" pitchFamily="50" charset="0"/>
              <a:cs typeface="Open San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7661EB3-C6BF-4D03-BA8B-174D05462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65404" r="60308" b="17298"/>
          <a:stretch/>
        </p:blipFill>
        <p:spPr>
          <a:xfrm>
            <a:off x="954078" y="1120766"/>
            <a:ext cx="1024580" cy="520347"/>
          </a:xfrm>
          <a:prstGeom prst="rect">
            <a:avLst/>
          </a:prstGeom>
        </p:spPr>
      </p:pic>
      <p:sp>
        <p:nvSpPr>
          <p:cNvPr id="6" name="Segnaposto testo 21">
            <a:extLst>
              <a:ext uri="{FF2B5EF4-FFF2-40B4-BE49-F238E27FC236}">
                <a16:creationId xmlns:a16="http://schemas.microsoft.com/office/drawing/2014/main" id="{2BF5C202-8F77-417A-B0E8-1B71255EAB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275" y="252533"/>
            <a:ext cx="10728944" cy="49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001F5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7" name="Segnaposto testo 23">
            <a:extLst>
              <a:ext uri="{FF2B5EF4-FFF2-40B4-BE49-F238E27FC236}">
                <a16:creationId xmlns:a16="http://schemas.microsoft.com/office/drawing/2014/main" id="{03DC8FC1-4034-4631-AB24-730A2AC7E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274" y="745090"/>
            <a:ext cx="10752515" cy="569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it-IT" sz="2400" kern="1200" dirty="0">
                <a:solidFill>
                  <a:srgbClr val="BACC24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726BC0-B0A9-4CFE-9AEA-527EF261E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1485578"/>
            <a:ext cx="10751765" cy="4608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it-IT" dirty="0"/>
              <a:t>Testo descrittivo</a:t>
            </a:r>
          </a:p>
        </p:txBody>
      </p:sp>
    </p:spTree>
    <p:extLst>
      <p:ext uri="{BB962C8B-B14F-4D97-AF65-F5344CB8AC3E}">
        <p14:creationId xmlns:p14="http://schemas.microsoft.com/office/powerpoint/2010/main" val="25441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_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6983EAF-4969-4015-840B-9CB927D0E2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lettronico&#10;&#10;Descrizione generata automaticamente">
            <a:extLst>
              <a:ext uri="{FF2B5EF4-FFF2-40B4-BE49-F238E27FC236}">
                <a16:creationId xmlns:a16="http://schemas.microsoft.com/office/drawing/2014/main" id="{0733396C-D327-4D86-95E0-272912A7127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2194823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8" r:id="rId2"/>
    <p:sldLayoutId id="2147483667" r:id="rId3"/>
    <p:sldLayoutId id="2147483650" r:id="rId4"/>
    <p:sldLayoutId id="2147483688" r:id="rId5"/>
    <p:sldLayoutId id="2147483665" r:id="rId6"/>
    <p:sldLayoutId id="2147483687" r:id="rId7"/>
    <p:sldLayoutId id="2147483671" r:id="rId8"/>
    <p:sldLayoutId id="2147483659" r:id="rId9"/>
    <p:sldLayoutId id="214748366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51" r:id="rId18"/>
    <p:sldLayoutId id="2147483672" r:id="rId19"/>
    <p:sldLayoutId id="2147483669" r:id="rId20"/>
    <p:sldLayoutId id="2147483666" r:id="rId21"/>
    <p:sldLayoutId id="2147483654" r:id="rId22"/>
    <p:sldLayoutId id="2147483656" r:id="rId23"/>
    <p:sldLayoutId id="2147483657" r:id="rId24"/>
    <p:sldLayoutId id="2147483658" r:id="rId25"/>
    <p:sldLayoutId id="2147483686" r:id="rId26"/>
    <p:sldLayoutId id="2147483655" r:id="rId27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5.sv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2286E09-87D9-4E78-9D1C-C6978FAE9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0202" y="3141762"/>
            <a:ext cx="7128792" cy="1440160"/>
          </a:xfrm>
        </p:spPr>
        <p:txBody>
          <a:bodyPr>
            <a:noAutofit/>
          </a:bodyPr>
          <a:lstStyle/>
          <a:p>
            <a:r>
              <a:rPr lang="en-US" sz="2400" dirty="0"/>
              <a:t>Air traffic and logistics development between the EU rural areas and China</a:t>
            </a:r>
            <a:br>
              <a:rPr lang="en-US" sz="2400" dirty="0"/>
            </a:br>
            <a:br>
              <a:rPr lang="en-US" sz="800" dirty="0"/>
            </a:br>
            <a:r>
              <a:rPr lang="en-US" sz="2000" dirty="0"/>
              <a:t>TNC PROJECT – </a:t>
            </a:r>
            <a:r>
              <a:rPr lang="en-US" sz="2000" dirty="0" err="1"/>
              <a:t>Submeasure</a:t>
            </a:r>
            <a:r>
              <a:rPr lang="en-US" sz="2000" dirty="0"/>
              <a:t> 19.3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C9EA44-4CD3-45C0-9E84-1348A8B7C3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0202" y="4581922"/>
            <a:ext cx="4968875" cy="717550"/>
          </a:xfrm>
        </p:spPr>
        <p:txBody>
          <a:bodyPr>
            <a:normAutofit/>
          </a:bodyPr>
          <a:lstStyle/>
          <a:p>
            <a:r>
              <a:rPr lang="it-IT" sz="2000" dirty="0"/>
              <a:t>Activities 2.1 and 2.2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379801-CC6F-43AC-8E5B-EEAE8A784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3° </a:t>
            </a:r>
            <a:r>
              <a:rPr lang="it-IT" dirty="0" err="1"/>
              <a:t>June</a:t>
            </a:r>
            <a:r>
              <a:rPr lang="it-IT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434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086F6C4-FAD0-4B00-B2A9-7978D61E00DD}"/>
              </a:ext>
            </a:extLst>
          </p:cNvPr>
          <p:cNvCxnSpPr>
            <a:cxnSpLocks/>
          </p:cNvCxnSpPr>
          <p:nvPr/>
        </p:nvCxnSpPr>
        <p:spPr>
          <a:xfrm>
            <a:off x="624979" y="765498"/>
            <a:ext cx="108732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13F3DB-AC58-4283-95E1-C8BF63C8E217}"/>
              </a:ext>
            </a:extLst>
          </p:cNvPr>
          <p:cNvSpPr txBox="1"/>
          <p:nvPr/>
        </p:nvSpPr>
        <p:spPr>
          <a:xfrm>
            <a:off x="624979" y="39767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800" b="1" cap="small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PTSCLAS?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45EE77-08F7-40E5-8E28-74D8C3BDF54E}"/>
              </a:ext>
            </a:extLst>
          </p:cNvPr>
          <p:cNvSpPr/>
          <p:nvPr/>
        </p:nvSpPr>
        <p:spPr>
          <a:xfrm>
            <a:off x="6443461" y="1277640"/>
            <a:ext cx="5256584" cy="98488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5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consulting firm</a:t>
            </a:r>
          </a:p>
          <a:p>
            <a:endParaRPr lang="en-GB" sz="8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i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years of experience</a:t>
            </a:r>
          </a:p>
          <a:p>
            <a:pPr algn="r"/>
            <a:endParaRPr lang="en-GB" sz="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3 locations in Italy</a:t>
            </a:r>
            <a:endParaRPr lang="it-IT" sz="1400" i="1" dirty="0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9CD17C9E-494D-4874-A606-B5FFB796E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422300"/>
              </p:ext>
            </p:extLst>
          </p:nvPr>
        </p:nvGraphicFramePr>
        <p:xfrm>
          <a:off x="804999" y="1164197"/>
          <a:ext cx="5256584" cy="4642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9DBA3B31-DD5C-4655-B752-61B05203CAAF}"/>
              </a:ext>
            </a:extLst>
          </p:cNvPr>
          <p:cNvSpPr/>
          <p:nvPr/>
        </p:nvSpPr>
        <p:spPr>
          <a:xfrm>
            <a:off x="2009436" y="2945287"/>
            <a:ext cx="2847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Sustainable </a:t>
            </a:r>
            <a:br>
              <a:rPr lang="en-GB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territorial </a:t>
            </a:r>
            <a:br>
              <a:rPr lang="en-GB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endParaRPr lang="it-IT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B093FF6-F745-447A-B512-974DAA3A4757}"/>
              </a:ext>
            </a:extLst>
          </p:cNvPr>
          <p:cNvSpPr/>
          <p:nvPr/>
        </p:nvSpPr>
        <p:spPr>
          <a:xfrm>
            <a:off x="6443461" y="2853730"/>
            <a:ext cx="5256584" cy="273921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5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Portfolio</a:t>
            </a:r>
          </a:p>
          <a:p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Feasibility analysis of airports development plans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(financial, socio-economic, environmental and juridical-administrative)</a:t>
            </a:r>
          </a:p>
          <a:p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Big airports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: Rome, Milan, Genoa, Catania</a:t>
            </a:r>
          </a:p>
          <a:p>
            <a:pPr algn="r"/>
            <a:endParaRPr lang="en-GB" sz="6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Small airports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: Enrico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Mattei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in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Pisticci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, Costa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d'Amalfi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in Salerno, Pietro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Venanzi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in Biella,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Rivanazzano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Mulin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Bianco in Arezzo,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Raffaello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Sanzio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in Ancona, Gino Lisa in Foggia, </a:t>
            </a:r>
            <a:r>
              <a:rPr lang="en-GB" sz="14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Caiolo</a:t>
            </a:r>
            <a:r>
              <a:rPr lang="en-GB" sz="1400" i="1" dirty="0">
                <a:latin typeface="Century Gothic" panose="020B0502020202020204" pitchFamily="34" charset="0"/>
                <a:cs typeface="Arial" panose="020B0604020202020204" pitchFamily="34" charset="0"/>
              </a:rPr>
              <a:t> in Sondrio</a:t>
            </a:r>
            <a:endParaRPr lang="it-IT" sz="1400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4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718AECE-5EBA-4531-86F8-30AB5F1FFA19}"/>
              </a:ext>
            </a:extLst>
          </p:cNvPr>
          <p:cNvCxnSpPr>
            <a:cxnSpLocks/>
          </p:cNvCxnSpPr>
          <p:nvPr/>
        </p:nvCxnSpPr>
        <p:spPr>
          <a:xfrm>
            <a:off x="696987" y="775437"/>
            <a:ext cx="1087320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A5BF243-F054-4D62-AD99-4589D649372D}"/>
              </a:ext>
            </a:extLst>
          </p:cNvPr>
          <p:cNvSpPr txBox="1"/>
          <p:nvPr/>
        </p:nvSpPr>
        <p:spPr>
          <a:xfrm>
            <a:off x="696987" y="38622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800" b="1" cap="small"/>
            </a:lvl1pPr>
          </a:lstStyle>
          <a:p>
            <a:r>
              <a:rPr lang="it-IT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it-IT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r>
              <a:rPr lang="it-IT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activity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85DF9DA-F783-4D4B-AF64-5BDDBCD0DC99}"/>
              </a:ext>
            </a:extLst>
          </p:cNvPr>
          <p:cNvSpPr/>
          <p:nvPr/>
        </p:nvSpPr>
        <p:spPr>
          <a:xfrm>
            <a:off x="1489075" y="1265227"/>
            <a:ext cx="9937104" cy="63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r>
              <a:rPr lang="en-GB" sz="1600" b="1" dirty="0">
                <a:solidFill>
                  <a:schemeClr val="accent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methodological manual for the analysis of the development potential of the network of smaller airports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611DE67-89B0-4C38-83E7-F065CC4093E9}"/>
              </a:ext>
            </a:extLst>
          </p:cNvPr>
          <p:cNvSpPr/>
          <p:nvPr/>
        </p:nvSpPr>
        <p:spPr>
          <a:xfrm>
            <a:off x="1444331" y="3894482"/>
            <a:ext cx="9981848" cy="63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r>
              <a:rPr lang="en-GB" sz="1600" b="1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critical summary of the results of feasibility studies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drawn up by smaller airports on the basis of the methodological manual developed by PTSCLAS </a:t>
            </a:r>
          </a:p>
        </p:txBody>
      </p:sp>
      <p:pic>
        <p:nvPicPr>
          <p:cNvPr id="7" name="Elemento grafico 6" descr="Quotidiano">
            <a:extLst>
              <a:ext uri="{FF2B5EF4-FFF2-40B4-BE49-F238E27FC236}">
                <a16:creationId xmlns:a16="http://schemas.microsoft.com/office/drawing/2014/main" id="{1472E926-6FDA-4342-BE2E-FEEB31AD7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926" y="1213333"/>
            <a:ext cx="864096" cy="86409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6AD38D0-C0AE-46EA-816E-FF2EE5F02EAA}"/>
              </a:ext>
            </a:extLst>
          </p:cNvPr>
          <p:cNvSpPr/>
          <p:nvPr/>
        </p:nvSpPr>
        <p:spPr>
          <a:xfrm>
            <a:off x="552971" y="2095052"/>
            <a:ext cx="11017224" cy="15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357188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logical blueprint that accompanies the airports owners and managers in an operative, multidimensional and forward-thinking perspective, to assess the context of reference and opportunities for territorial development</a:t>
            </a:r>
          </a:p>
          <a:p>
            <a:pPr marL="285750" lvl="0" indent="-285750" algn="just" defTabSz="357188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Shared guidelines in order to facilitate the comparison of the different airports evaluations and, consequently, the development of a common strategy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49ACE16-5198-4430-8C0E-EE90FF5AD604}"/>
              </a:ext>
            </a:extLst>
          </p:cNvPr>
          <p:cNvSpPr/>
          <p:nvPr/>
        </p:nvSpPr>
        <p:spPr>
          <a:xfrm>
            <a:off x="652487" y="4805977"/>
            <a:ext cx="10773692" cy="95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357188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Final chapter of the Dossier for the presentation of all the feasibility studies of the airports </a:t>
            </a:r>
          </a:p>
          <a:p>
            <a:pPr marL="285750" indent="-285750" algn="just" defTabSz="357188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Evaluation of the results achieved in terms of strengths, weaknesses, opportunities and risks, developing a common strategic and scenario vision</a:t>
            </a:r>
            <a:endParaRPr lang="it-IT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 descr="Elenco di controllo">
            <a:extLst>
              <a:ext uri="{FF2B5EF4-FFF2-40B4-BE49-F238E27FC236}">
                <a16:creationId xmlns:a16="http://schemas.microsoft.com/office/drawing/2014/main" id="{737B92D4-A6A6-44C8-8263-347037E86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990" y="380752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C4F5107-4A39-463A-AC94-C3A6C9B3E8F5}"/>
              </a:ext>
            </a:extLst>
          </p:cNvPr>
          <p:cNvSpPr/>
          <p:nvPr/>
        </p:nvSpPr>
        <p:spPr>
          <a:xfrm>
            <a:off x="686908" y="2060995"/>
            <a:ext cx="5372522" cy="358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 of the main local stakeholders, public and private, as well as the logistics and business environment in terms of main operators and markets</a:t>
            </a:r>
          </a:p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it-IT" sz="6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Examination of the infrastructure and services airport facilities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it-IT" sz="6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Identification of the catchment area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it-IT" sz="6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 of the mobility passenger and cargo needs of the territorial context, both in outgoing and incoming</a:t>
            </a:r>
          </a:p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it-IT" sz="6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 of the origins and destinations for which the connecting service appears necessary or more significant</a:t>
            </a:r>
            <a:endParaRPr lang="it-IT" sz="14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FC4D576-AA73-4042-872C-47EE00B5531E}"/>
              </a:ext>
            </a:extLst>
          </p:cNvPr>
          <p:cNvCxnSpPr>
            <a:cxnSpLocks/>
          </p:cNvCxnSpPr>
          <p:nvPr/>
        </p:nvCxnSpPr>
        <p:spPr>
          <a:xfrm>
            <a:off x="913011" y="775437"/>
            <a:ext cx="496855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AE34868F-C87D-43F0-8130-3BFAFA1872B4}"/>
              </a:ext>
            </a:extLst>
          </p:cNvPr>
          <p:cNvSpPr/>
          <p:nvPr/>
        </p:nvSpPr>
        <p:spPr>
          <a:xfrm>
            <a:off x="913011" y="32788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Analysis of the context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40595BB-8632-4185-B726-281ADB886D03}"/>
              </a:ext>
            </a:extLst>
          </p:cNvPr>
          <p:cNvSpPr/>
          <p:nvPr/>
        </p:nvSpPr>
        <p:spPr>
          <a:xfrm>
            <a:off x="6213527" y="323511"/>
            <a:ext cx="544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Analysis of the demand of transport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04B5F26-0904-4640-A4F4-D17FB8CB5D9D}"/>
              </a:ext>
            </a:extLst>
          </p:cNvPr>
          <p:cNvCxnSpPr>
            <a:cxnSpLocks/>
          </p:cNvCxnSpPr>
          <p:nvPr/>
        </p:nvCxnSpPr>
        <p:spPr>
          <a:xfrm>
            <a:off x="6213527" y="765498"/>
            <a:ext cx="544811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14929C-2409-46B3-B258-5764665C192B}"/>
              </a:ext>
            </a:extLst>
          </p:cNvPr>
          <p:cNvSpPr txBox="1"/>
          <p:nvPr/>
        </p:nvSpPr>
        <p:spPr>
          <a:xfrm>
            <a:off x="6213527" y="775437"/>
            <a:ext cx="5448110" cy="5545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D5241EB-00FC-4AC3-9CA7-366AA75770E2}"/>
              </a:ext>
            </a:extLst>
          </p:cNvPr>
          <p:cNvSpPr/>
          <p:nvPr/>
        </p:nvSpPr>
        <p:spPr>
          <a:xfrm>
            <a:off x="6248126" y="2060995"/>
            <a:ext cx="5420034" cy="374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Assessment of the transport demand that can be addressed to the airport and its compatibility with different kinds of offer: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it-IT" sz="6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scheduled flights to short-haul destinations (territorial continuity or access to regional/national capital);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scheduled flights to medium long-haul destinations;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incentive flights (low cost for tourism);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organised flights (charters organised by tour operators);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business flights;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cargo flights;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civil aviation and aeroclub facilities;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facilities for aerial work (agriculture, fire fighting, flight school, civil protection, etc).</a:t>
            </a:r>
          </a:p>
        </p:txBody>
      </p:sp>
      <p:pic>
        <p:nvPicPr>
          <p:cNvPr id="18" name="Elemento grafico 17" descr="Europa">
            <a:extLst>
              <a:ext uri="{FF2B5EF4-FFF2-40B4-BE49-F238E27FC236}">
                <a16:creationId xmlns:a16="http://schemas.microsoft.com/office/drawing/2014/main" id="{C541215E-2FAB-419B-86E7-366F55EB1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6605" y="692843"/>
            <a:ext cx="1368152" cy="1368152"/>
          </a:xfrm>
          <a:prstGeom prst="rect">
            <a:avLst/>
          </a:prstGeom>
        </p:spPr>
      </p:pic>
      <p:pic>
        <p:nvPicPr>
          <p:cNvPr id="24" name="Elemento grafico 23" descr="Aeroplano">
            <a:extLst>
              <a:ext uri="{FF2B5EF4-FFF2-40B4-BE49-F238E27FC236}">
                <a16:creationId xmlns:a16="http://schemas.microsoft.com/office/drawing/2014/main" id="{A9A58E09-05C8-4051-BEA8-E63483555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091" y="981522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AC4F5107-4A39-463A-AC94-C3A6C9B3E8F5}"/>
              </a:ext>
            </a:extLst>
          </p:cNvPr>
          <p:cNvSpPr/>
          <p:nvPr/>
        </p:nvSpPr>
        <p:spPr>
          <a:xfrm>
            <a:off x="649475" y="1110747"/>
            <a:ext cx="5256584" cy="206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r>
              <a:rPr lang="en-GB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 of:</a:t>
            </a:r>
          </a:p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endParaRPr lang="en-GB" sz="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feasible operations and assets;</a:t>
            </a:r>
            <a:endParaRPr lang="it-IT" sz="14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routes which may be operated;</a:t>
            </a:r>
            <a:endParaRPr lang="it-IT" sz="14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necessary infrastructural characteristics, that will be compared to the current </a:t>
            </a:r>
            <a:r>
              <a:rPr lang="en-GB" sz="1400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equipments</a:t>
            </a:r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airports, with the vision of development, with the strategic plans in the long term.</a:t>
            </a:r>
            <a:endParaRPr lang="it-IT" sz="1400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34868F-C87D-43F0-8130-3BFAFA1872B4}"/>
              </a:ext>
            </a:extLst>
          </p:cNvPr>
          <p:cNvSpPr/>
          <p:nvPr/>
        </p:nvSpPr>
        <p:spPr>
          <a:xfrm>
            <a:off x="705449" y="355451"/>
            <a:ext cx="50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Analysis of operational potential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A661899-32B7-4782-A2C8-41836D7D09A3}"/>
              </a:ext>
            </a:extLst>
          </p:cNvPr>
          <p:cNvCxnSpPr>
            <a:cxnSpLocks/>
          </p:cNvCxnSpPr>
          <p:nvPr/>
        </p:nvCxnSpPr>
        <p:spPr>
          <a:xfrm>
            <a:off x="732623" y="765498"/>
            <a:ext cx="507693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C40595BB-8632-4185-B726-281ADB886D03}"/>
              </a:ext>
            </a:extLst>
          </p:cNvPr>
          <p:cNvSpPr/>
          <p:nvPr/>
        </p:nvSpPr>
        <p:spPr>
          <a:xfrm>
            <a:off x="6162536" y="355451"/>
            <a:ext cx="525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Analysis of the infrastructural needs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04B5F26-0904-4640-A4F4-D17FB8CB5D9D}"/>
              </a:ext>
            </a:extLst>
          </p:cNvPr>
          <p:cNvCxnSpPr>
            <a:cxnSpLocks/>
          </p:cNvCxnSpPr>
          <p:nvPr/>
        </p:nvCxnSpPr>
        <p:spPr>
          <a:xfrm>
            <a:off x="6097587" y="778207"/>
            <a:ext cx="557716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Elemento grafico 19" descr="Gruppo di persone">
            <a:extLst>
              <a:ext uri="{FF2B5EF4-FFF2-40B4-BE49-F238E27FC236}">
                <a16:creationId xmlns:a16="http://schemas.microsoft.com/office/drawing/2014/main" id="{4CBB9068-79A8-4CDE-8CB5-B8BD8D91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2696" y="5145176"/>
            <a:ext cx="914400" cy="914400"/>
          </a:xfrm>
          <a:prstGeom prst="rect">
            <a:avLst/>
          </a:prstGeom>
        </p:spPr>
      </p:pic>
      <p:pic>
        <p:nvPicPr>
          <p:cNvPr id="24" name="Elemento grafico 23" descr="Aeroplano">
            <a:extLst>
              <a:ext uri="{FF2B5EF4-FFF2-40B4-BE49-F238E27FC236}">
                <a16:creationId xmlns:a16="http://schemas.microsoft.com/office/drawing/2014/main" id="{A9A58E09-05C8-4051-BEA8-E63483555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34091" y="5145176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4534D0-0FA1-4D29-AA41-A8D5F7A89E87}"/>
              </a:ext>
            </a:extLst>
          </p:cNvPr>
          <p:cNvSpPr txBox="1"/>
          <p:nvPr/>
        </p:nvSpPr>
        <p:spPr>
          <a:xfrm>
            <a:off x="6097587" y="803883"/>
            <a:ext cx="5577166" cy="5545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B253E9A0-6273-413A-9618-DB604E2AB44E}"/>
              </a:ext>
            </a:extLst>
          </p:cNvPr>
          <p:cNvSpPr/>
          <p:nvPr/>
        </p:nvSpPr>
        <p:spPr>
          <a:xfrm>
            <a:off x="6305239" y="1072275"/>
            <a:ext cx="4040820" cy="81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 of the needs of investments and identification of the main financial economic variables of the feasibility plan:</a:t>
            </a: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4A99B81-2860-48E5-BF02-BD24A08BB096}"/>
              </a:ext>
            </a:extLst>
          </p:cNvPr>
          <p:cNvCxnSpPr>
            <a:cxnSpLocks/>
          </p:cNvCxnSpPr>
          <p:nvPr/>
        </p:nvCxnSpPr>
        <p:spPr>
          <a:xfrm>
            <a:off x="985019" y="4462116"/>
            <a:ext cx="10643629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3B2748-A9A9-46F2-8506-827E0838A769}"/>
              </a:ext>
            </a:extLst>
          </p:cNvPr>
          <p:cNvSpPr/>
          <p:nvPr/>
        </p:nvSpPr>
        <p:spPr>
          <a:xfrm>
            <a:off x="670153" y="3967764"/>
            <a:ext cx="736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cap="small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Awareness of the importance of a common methodology</a:t>
            </a:r>
            <a:endParaRPr lang="it-IT" sz="1800" b="1" cap="small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E1F7010-96EE-40AF-9564-4CC2B2C100D6}"/>
              </a:ext>
            </a:extLst>
          </p:cNvPr>
          <p:cNvSpPr/>
          <p:nvPr/>
        </p:nvSpPr>
        <p:spPr>
          <a:xfrm>
            <a:off x="744348" y="5449815"/>
            <a:ext cx="11121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Investigation of the advantages that can come from sharing analyses and operating instruments between smaller airports, in order to outline a common perspective of development by 2030, referring both to passenger and freight traffic.</a:t>
            </a:r>
            <a:endParaRPr lang="it-IT" sz="1400" dirty="0"/>
          </a:p>
        </p:txBody>
      </p:sp>
      <p:pic>
        <p:nvPicPr>
          <p:cNvPr id="25" name="Elemento grafico 24" descr="Ingranaggi">
            <a:extLst>
              <a:ext uri="{FF2B5EF4-FFF2-40B4-BE49-F238E27FC236}">
                <a16:creationId xmlns:a16="http://schemas.microsoft.com/office/drawing/2014/main" id="{083D56EF-3EE6-4DA7-AEE8-9F8A518E4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106" y="999856"/>
            <a:ext cx="772624" cy="772624"/>
          </a:xfrm>
          <a:prstGeom prst="rect">
            <a:avLst/>
          </a:prstGeom>
        </p:spPr>
      </p:pic>
      <p:pic>
        <p:nvPicPr>
          <p:cNvPr id="26" name="Elemento grafico 25" descr="Brindisi">
            <a:extLst>
              <a:ext uri="{FF2B5EF4-FFF2-40B4-BE49-F238E27FC236}">
                <a16:creationId xmlns:a16="http://schemas.microsoft.com/office/drawing/2014/main" id="{57BC7F94-34DE-4836-94D9-3845A73F5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0260" y="4622966"/>
            <a:ext cx="754653" cy="754653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CDAEFAD8-018D-4D06-A720-712CB7AD6364}"/>
              </a:ext>
            </a:extLst>
          </p:cNvPr>
          <p:cNvSpPr/>
          <p:nvPr/>
        </p:nvSpPr>
        <p:spPr>
          <a:xfrm>
            <a:off x="6305239" y="1942237"/>
            <a:ext cx="5369514" cy="142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investment costs and possible sources of financing;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operating costs;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aviation and non-aviation revenues;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rgbClr val="BACC24"/>
              </a:buClr>
              <a:buFont typeface="Symbol" panose="05050102010706020507" pitchFamily="18" charset="2"/>
              <a:buChar char=""/>
            </a:pPr>
            <a:r>
              <a:rPr lang="en-US" sz="1400" dirty="0">
                <a:latin typeface="Century Gothic" panose="020B0502020202020204" pitchFamily="34" charset="0"/>
                <a:cs typeface="Arial" panose="020B0604020202020204" pitchFamily="34" charset="0"/>
              </a:rPr>
              <a:t>indicators for assessing the sustainability of the investment.</a:t>
            </a:r>
          </a:p>
        </p:txBody>
      </p:sp>
      <p:pic>
        <p:nvPicPr>
          <p:cNvPr id="28" name="Elemento grafico 27" descr="Pezzi di puzzle">
            <a:extLst>
              <a:ext uri="{FF2B5EF4-FFF2-40B4-BE49-F238E27FC236}">
                <a16:creationId xmlns:a16="http://schemas.microsoft.com/office/drawing/2014/main" id="{77F4038B-0547-4668-8DD2-1C7DD634CD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4874" y="962618"/>
            <a:ext cx="835148" cy="8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42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tsclas2019">
      <a:dk1>
        <a:sysClr val="windowText" lastClr="000000"/>
      </a:dk1>
      <a:lt1>
        <a:sysClr val="window" lastClr="FFFFFF"/>
      </a:lt1>
      <a:dk2>
        <a:srgbClr val="212C56"/>
      </a:dk2>
      <a:lt2>
        <a:srgbClr val="C6C6C6"/>
      </a:lt2>
      <a:accent1>
        <a:srgbClr val="E9DF00"/>
      </a:accent1>
      <a:accent2>
        <a:srgbClr val="BACC24"/>
      </a:accent2>
      <a:accent3>
        <a:srgbClr val="516927"/>
      </a:accent3>
      <a:accent4>
        <a:srgbClr val="585A6C"/>
      </a:accent4>
      <a:accent5>
        <a:srgbClr val="005A81"/>
      </a:accent5>
      <a:accent6>
        <a:srgbClr val="849426"/>
      </a:accent6>
      <a:hlink>
        <a:srgbClr val="868686"/>
      </a:hlink>
      <a:folHlink>
        <a:srgbClr val="02193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S CLAS_template in widescreen 2019.potx" id="{47D97E66-6042-4407-82A1-7307076AEE96}" vid="{D55C1C8C-F27D-4A3E-B338-639ECF856CE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582</Words>
  <Application>Microsoft Office PowerPoint</Application>
  <PresentationFormat>Personalizzato</PresentationFormat>
  <Paragraphs>64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Proxima Nova Lt</vt:lpstr>
      <vt:lpstr>Proxima Nova Rg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Sonia Zibellini</dc:creator>
  <cp:lastModifiedBy>Tatiana Cini</cp:lastModifiedBy>
  <cp:revision>164</cp:revision>
  <cp:lastPrinted>2019-01-28T10:39:40Z</cp:lastPrinted>
  <dcterms:created xsi:type="dcterms:W3CDTF">2019-01-24T14:17:29Z</dcterms:created>
  <dcterms:modified xsi:type="dcterms:W3CDTF">2020-06-03T11:07:38Z</dcterms:modified>
</cp:coreProperties>
</file>