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45" r:id="rId2"/>
    <p:sldId id="467" r:id="rId3"/>
    <p:sldId id="465" r:id="rId4"/>
    <p:sldId id="444" r:id="rId5"/>
  </p:sldIdLst>
  <p:sldSz cx="24384000" cy="13716000"/>
  <p:notesSz cx="6797675" cy="9929813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83C"/>
    <a:srgbClr val="00BAF7"/>
    <a:srgbClr val="FFC000"/>
    <a:srgbClr val="89C600"/>
    <a:srgbClr val="D21E00"/>
    <a:srgbClr val="A37E54"/>
    <a:srgbClr val="F8DB99"/>
    <a:srgbClr val="E1B473"/>
    <a:srgbClr val="FFBF3F"/>
    <a:srgbClr val="DEA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1" autoAdjust="0"/>
    <p:restoredTop sz="94660"/>
  </p:normalViewPr>
  <p:slideViewPr>
    <p:cSldViewPr>
      <p:cViewPr varScale="1">
        <p:scale>
          <a:sx n="56" d="100"/>
          <a:sy n="56" d="100"/>
        </p:scale>
        <p:origin x="354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xfrm>
            <a:off x="906357" y="4716662"/>
            <a:ext cx="4984962" cy="4468416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420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/>
          <a:lstStyle/>
          <a:p>
            <a:fld id="{951F1A49-8522-435E-90D1-6D3B6646FEA3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de 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-27914" y="-10067"/>
            <a:ext cx="11726017" cy="13736135"/>
          </a:xfrm>
          <a:prstGeom prst="rect">
            <a:avLst/>
          </a:prstGeom>
          <a:solidFill>
            <a:srgbClr val="434F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197" name="Group 197"/>
          <p:cNvGrpSpPr/>
          <p:nvPr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192" name="Group 192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196" name="Group 196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198" name="Shape 198"/>
          <p:cNvSpPr/>
          <p:nvPr/>
        </p:nvSpPr>
        <p:spPr>
          <a:xfrm>
            <a:off x="23093832" y="13106400"/>
            <a:ext cx="25885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>
            <a:lvl1pPr>
              <a:defRPr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￼</a:t>
            </a:r>
          </a:p>
        </p:txBody>
      </p:sp>
      <p:grpSp>
        <p:nvGrpSpPr>
          <p:cNvPr id="201" name="Group 201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199" name="Shape 199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222B3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2B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204" name="Group 204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222B3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2B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23037351" y="13233400"/>
            <a:ext cx="37181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2830"/>
                </a:solidFill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1985943" y="359363"/>
            <a:ext cx="20412114" cy="148395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Table 230"/>
          <p:cNvGraphicFramePr/>
          <p:nvPr/>
        </p:nvGraphicFramePr>
        <p:xfrm>
          <a:off x="3048000" y="3180236"/>
          <a:ext cx="18450196" cy="863222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612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2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1" name="Shape 231"/>
          <p:cNvSpPr/>
          <p:nvPr/>
        </p:nvSpPr>
        <p:spPr>
          <a:xfrm>
            <a:off x="1985943" y="359363"/>
            <a:ext cx="20412114" cy="148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9000" b="1">
                <a:solidFill>
                  <a:srgbClr val="F3854C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F3854C"/>
                </a:solidFill>
              </a:rPr>
              <a:t>Title Text</a:t>
            </a:r>
          </a:p>
        </p:txBody>
      </p:sp>
      <p:sp>
        <p:nvSpPr>
          <p:cNvPr id="232" name="Shape 232"/>
          <p:cNvSpPr/>
          <p:nvPr/>
        </p:nvSpPr>
        <p:spPr>
          <a:xfrm>
            <a:off x="3820795" y="1646127"/>
            <a:ext cx="1674241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2pPr>
            <a:lvl3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3pPr>
            <a:lvl4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4pPr>
            <a:lvl5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233" name="Shape 233"/>
          <p:cNvSpPr/>
          <p:nvPr/>
        </p:nvSpPr>
        <p:spPr>
          <a:xfrm>
            <a:off x="22946659" y="13081000"/>
            <a:ext cx="553195" cy="406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normAutofit/>
          </a:bodyPr>
          <a:lstStyle/>
          <a:p>
            <a:pPr lvl="0">
              <a:defRPr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grpSp>
        <p:nvGrpSpPr>
          <p:cNvPr id="236" name="Group 236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234" name="Shape 234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239" name="Group 239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237" name="Shape 237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242" name="Group 242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240" name="Shape 240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246" name="Group 246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243" name="Shape 243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5401" y="2092685"/>
            <a:ext cx="14918098" cy="2940050"/>
          </a:xfrm>
        </p:spPr>
        <p:txBody>
          <a:bodyPr>
            <a:normAutofit/>
          </a:bodyPr>
          <a:lstStyle>
            <a:lvl1pPr algn="r">
              <a:defRPr sz="12000">
                <a:solidFill>
                  <a:schemeClr val="tx1"/>
                </a:solidFill>
                <a:latin typeface="Raleway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042" y="12712701"/>
            <a:ext cx="5690979" cy="730250"/>
          </a:xfrm>
          <a:prstGeom prst="rect">
            <a:avLst/>
          </a:prstGeom>
        </p:spPr>
        <p:txBody>
          <a:bodyPr/>
          <a:lstStyle/>
          <a:p>
            <a:fld id="{69CDAB8F-52B9-4522-A961-9D0E009BCFD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765" y="12712701"/>
            <a:ext cx="77184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3979" y="12712701"/>
            <a:ext cx="5690979" cy="730250"/>
          </a:xfrm>
          <a:prstGeom prst="rect">
            <a:avLst/>
          </a:prstGeom>
        </p:spPr>
        <p:txBody>
          <a:bodyPr/>
          <a:lstStyle/>
          <a:p>
            <a:fld id="{C7929045-FF96-46A9-A2C3-97099E87F808}" type="slidenum">
              <a:rPr lang="en-US" smtClean="0"/>
              <a:t>‹N›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269404" y="5241927"/>
            <a:ext cx="9032997" cy="6289674"/>
          </a:xfrm>
        </p:spPr>
        <p:txBody>
          <a:bodyPr>
            <a:normAutofit/>
          </a:bodyPr>
          <a:lstStyle>
            <a:lvl1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1947919" y="5222876"/>
            <a:ext cx="10885430" cy="6308724"/>
          </a:xfrm>
        </p:spPr>
        <p:txBody>
          <a:bodyPr>
            <a:normAutofit/>
          </a:bodyPr>
          <a:lstStyle>
            <a:lvl1pPr>
              <a:defRPr sz="32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3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0154" y="4260851"/>
            <a:ext cx="20723693" cy="2940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Hello </a:t>
            </a:r>
            <a:r>
              <a:rPr lang="en-US" dirty="0" err="1"/>
              <a:t>moto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124" y="7772400"/>
            <a:ext cx="1706975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042" y="12712701"/>
            <a:ext cx="5690979" cy="730250"/>
          </a:xfrm>
          <a:prstGeom prst="rect">
            <a:avLst/>
          </a:prstGeom>
        </p:spPr>
        <p:txBody>
          <a:bodyPr/>
          <a:lstStyle/>
          <a:p>
            <a:fld id="{69CDAB8F-52B9-4522-A961-9D0E009BCFD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765" y="12712701"/>
            <a:ext cx="77184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3979" y="12712701"/>
            <a:ext cx="5690979" cy="73025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C7929045-FF96-46A9-A2C3-97099E87F80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1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5" name="Shape 5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rgbClr val="1A2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1A2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985943" y="342255"/>
            <a:ext cx="20412115" cy="148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212830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3820795" y="1646127"/>
            <a:ext cx="1674241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23037351" y="13157200"/>
            <a:ext cx="371811" cy="406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normAutofit/>
          </a:bodyPr>
          <a:lstStyle>
            <a:lvl1pPr>
              <a:defRPr sz="180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  <p:grpSp>
        <p:nvGrpSpPr>
          <p:cNvPr id="15" name="Group 15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13" name="Shape 13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222B3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2B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18" name="Group 18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222B3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2B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9" r:id="rId3"/>
    <p:sldLayoutId id="2147483670" r:id="rId4"/>
    <p:sldLayoutId id="2147483671" r:id="rId5"/>
  </p:sldLayoutIdLst>
  <p:transition spd="med"/>
  <p:txStyles>
    <p:titleStyle>
      <a:lvl1pPr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1pPr>
      <a:lvl2pPr indent="2286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2pPr>
      <a:lvl3pPr indent="4572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3pPr>
      <a:lvl4pPr indent="6858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4pPr>
      <a:lvl5pPr indent="9144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5pPr>
      <a:lvl6pPr indent="11430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6pPr>
      <a:lvl7pPr indent="13716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7pPr>
      <a:lvl8pPr indent="16002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8pPr>
      <a:lvl9pPr indent="18288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9pPr>
    </p:titleStyle>
    <p:bodyStyle>
      <a:lvl1pPr algn="ctr" defTabSz="825500">
        <a:defRPr sz="1600">
          <a:latin typeface="Roboto Light"/>
          <a:ea typeface="Roboto Light"/>
          <a:cs typeface="Roboto Light"/>
          <a:sym typeface="Roboto Light"/>
        </a:defRPr>
      </a:lvl1pPr>
      <a:lvl2pPr indent="228600" algn="ctr" defTabSz="825500">
        <a:defRPr sz="1600">
          <a:latin typeface="Roboto Light"/>
          <a:ea typeface="Roboto Light"/>
          <a:cs typeface="Roboto Light"/>
          <a:sym typeface="Roboto Light"/>
        </a:defRPr>
      </a:lvl2pPr>
      <a:lvl3pPr indent="457200" algn="ctr" defTabSz="825500">
        <a:defRPr sz="1600">
          <a:latin typeface="Roboto Light"/>
          <a:ea typeface="Roboto Light"/>
          <a:cs typeface="Roboto Light"/>
          <a:sym typeface="Roboto Light"/>
        </a:defRPr>
      </a:lvl3pPr>
      <a:lvl4pPr indent="685800" algn="ctr" defTabSz="825500">
        <a:defRPr sz="1600">
          <a:latin typeface="Roboto Light"/>
          <a:ea typeface="Roboto Light"/>
          <a:cs typeface="Roboto Light"/>
          <a:sym typeface="Roboto Light"/>
        </a:defRPr>
      </a:lvl4pPr>
      <a:lvl5pPr indent="914400" algn="ctr" defTabSz="825500">
        <a:defRPr sz="1600">
          <a:latin typeface="Roboto Light"/>
          <a:ea typeface="Roboto Light"/>
          <a:cs typeface="Roboto Light"/>
          <a:sym typeface="Roboto Light"/>
        </a:defRPr>
      </a:lvl5pPr>
      <a:lvl6pPr indent="1143000" algn="ctr" defTabSz="825500">
        <a:defRPr sz="1600">
          <a:latin typeface="Roboto Light"/>
          <a:ea typeface="Roboto Light"/>
          <a:cs typeface="Roboto Light"/>
          <a:sym typeface="Roboto Light"/>
        </a:defRPr>
      </a:lvl6pPr>
      <a:lvl7pPr indent="1371600" algn="ctr" defTabSz="825500">
        <a:defRPr sz="1600">
          <a:latin typeface="Roboto Light"/>
          <a:ea typeface="Roboto Light"/>
          <a:cs typeface="Roboto Light"/>
          <a:sym typeface="Roboto Light"/>
        </a:defRPr>
      </a:lvl7pPr>
      <a:lvl8pPr indent="1600200" algn="ctr" defTabSz="825500">
        <a:defRPr sz="1600">
          <a:latin typeface="Roboto Light"/>
          <a:ea typeface="Roboto Light"/>
          <a:cs typeface="Roboto Light"/>
          <a:sym typeface="Roboto Light"/>
        </a:defRPr>
      </a:lvl8pPr>
      <a:lvl9pPr indent="1828800" algn="ctr" defTabSz="825500">
        <a:defRPr sz="1600">
          <a:latin typeface="Roboto Light"/>
          <a:ea typeface="Roboto Light"/>
          <a:cs typeface="Roboto Light"/>
          <a:sym typeface="Roboto Light"/>
        </a:defRPr>
      </a:lvl9pPr>
    </p:bodyStyle>
    <p:otherStyle>
      <a:lvl1pPr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1pPr>
      <a:lvl2pPr indent="2286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2pPr>
      <a:lvl3pPr indent="4572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3pPr>
      <a:lvl4pPr indent="6858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4pPr>
      <a:lvl5pPr indent="9144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5pPr>
      <a:lvl6pPr indent="11430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6pPr>
      <a:lvl7pPr indent="13716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7pPr>
      <a:lvl8pPr indent="16002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8pPr>
      <a:lvl9pPr indent="18288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7230162" y="10800000"/>
            <a:ext cx="3600000" cy="29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cxnSp>
        <p:nvCxnSpPr>
          <p:cNvPr id="38" name="Connettore 1 37"/>
          <p:cNvCxnSpPr/>
          <p:nvPr/>
        </p:nvCxnSpPr>
        <p:spPr>
          <a:xfrm>
            <a:off x="10576594" y="3115734"/>
            <a:ext cx="0" cy="73152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logo-gal-per-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54832"/>
            <a:ext cx="7782376" cy="38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277600" y="3886200"/>
            <a:ext cx="1242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200" b="1" dirty="0">
                <a:solidFill>
                  <a:srgbClr val="343E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BebasNeueRegular"/>
                <a:cs typeface="Arial" panose="020B0604020202020204" pitchFamily="34" charset="0"/>
              </a:rPr>
              <a:t>AIR TRAFFIC AND LOGISTICS DEVELOPMENT BETWEEN THE EU RURAL AREAS AND CHINA</a:t>
            </a:r>
          </a:p>
        </p:txBody>
      </p:sp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pic>
        <p:nvPicPr>
          <p:cNvPr id="27" name="Immagine 26"/>
          <p:cNvPicPr/>
          <p:nvPr/>
        </p:nvPicPr>
        <p:blipFill rotWithShape="1">
          <a:blip r:embed="rId3"/>
          <a:srcRect l="71059" t="66814" r="3839" b="16380"/>
          <a:stretch/>
        </p:blipFill>
        <p:spPr bwMode="auto">
          <a:xfrm>
            <a:off x="8001000" y="10863748"/>
            <a:ext cx="10365060" cy="228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53" y="11330392"/>
            <a:ext cx="2356666" cy="131089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430000" y="8346023"/>
            <a:ext cx="116586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WORK PLAN WP2 – FEASIBILITY</a:t>
            </a:r>
            <a:r>
              <a:rPr kumimoji="0" lang="it-IT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STUDY</a:t>
            </a: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082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733800" y="1220058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FEASIBILITY STUDY</a:t>
            </a:r>
          </a:p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WORK PLAN</a:t>
            </a:r>
            <a:endParaRPr lang="en-GB" sz="2400" dirty="0">
              <a:solidFill>
                <a:schemeClr val="tx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12" y="834196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71600" y="2539441"/>
            <a:ext cx="162306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WP Leader:</a:t>
            </a:r>
            <a:r>
              <a:rPr kumimoji="0" lang="it-IT" sz="400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LAG La Cittadella del Sapere (</a:t>
            </a:r>
            <a:r>
              <a:rPr kumimoji="0" lang="it-IT" sz="4000" i="1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supported</a:t>
            </a:r>
            <a:r>
              <a:rPr kumimoji="0" lang="it-IT" sz="400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by PTSCLAS)</a:t>
            </a:r>
            <a:endParaRPr kumimoji="0" lang="it-IT" sz="40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54667" y="3836234"/>
            <a:ext cx="20515175" cy="5858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</a:t>
            </a:r>
            <a:r>
              <a:rPr kumimoji="0" lang="it-IT" sz="5000" b="1" i="0" u="none" strike="noStrike" cap="none" spc="0" normalizeH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IS PTSCLAS EXPECTED TO DO?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Preparing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the 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guidelines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for 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carrying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out the 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feasibility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studies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at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local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level</a:t>
            </a:r>
            <a:endParaRPr lang="it-IT" sz="3600" dirty="0">
              <a:solidFill>
                <a:schemeClr val="tx2">
                  <a:lumMod val="25000"/>
                </a:schemeClr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t-IT" sz="36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Providing</a:t>
            </a:r>
            <a:r>
              <a:rPr kumimoji="0" lang="it-IT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 </a:t>
            </a:r>
            <a:r>
              <a:rPr kumimoji="0" lang="it-IT" sz="3600" b="0" i="0" u="none" strike="noStrike" cap="none" spc="0" normalizeH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technical</a:t>
            </a:r>
            <a:r>
              <a:rPr kumimoji="0" lang="it-IT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 </a:t>
            </a:r>
            <a:r>
              <a:rPr kumimoji="0" lang="it-IT" sz="3600" b="0" i="0" u="none" strike="noStrike" cap="none" spc="0" normalizeH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assistance</a:t>
            </a:r>
            <a:r>
              <a:rPr kumimoji="0" lang="it-IT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 to the partner </a:t>
            </a:r>
            <a:r>
              <a:rPr kumimoji="0" lang="it-IT" sz="3600" b="0" i="0" u="none" strike="noStrike" cap="none" spc="0" normalizeH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LAGs</a:t>
            </a:r>
            <a:r>
              <a:rPr kumimoji="0" lang="it-IT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 (</a:t>
            </a:r>
            <a:r>
              <a:rPr kumimoji="0" lang="it-IT" sz="3600" b="0" i="0" u="none" strike="noStrike" cap="none" spc="0" normalizeH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meetings</a:t>
            </a:r>
            <a:r>
              <a:rPr kumimoji="0" lang="it-IT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, </a:t>
            </a:r>
            <a:r>
              <a:rPr kumimoji="0" lang="it-IT" sz="3600" b="0" i="0" u="none" strike="noStrike" cap="none" spc="0" normalizeH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emails</a:t>
            </a:r>
            <a:r>
              <a:rPr kumimoji="0" lang="it-IT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, etc.)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it-IT" sz="3600" b="0" i="0" u="none" strike="noStrike" cap="none" spc="0" normalizeH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FillTx/>
              <a:sym typeface="Helvetica Light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PTSCLAS’ OUTPUTS</a:t>
            </a:r>
          </a:p>
          <a:p>
            <a:pPr marL="742950" marR="0" indent="-7429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Guidelines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(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chapters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1 &amp; 2 by 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already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delivered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*; 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chapters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3 &amp; 4 by </a:t>
            </a:r>
            <a:r>
              <a:rPr lang="it-IT" sz="3600" dirty="0" err="1">
                <a:solidFill>
                  <a:schemeClr val="tx2">
                    <a:lumMod val="25000"/>
                  </a:schemeClr>
                </a:solidFill>
              </a:rPr>
              <a:t>October</a:t>
            </a:r>
            <a:r>
              <a:rPr lang="it-IT" sz="3600" dirty="0">
                <a:solidFill>
                  <a:schemeClr val="tx2">
                    <a:lumMod val="25000"/>
                  </a:schemeClr>
                </a:solidFill>
              </a:rPr>
              <a:t> 2020)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25000"/>
                  </a:schemeClr>
                </a:solidFill>
              </a:rPr>
              <a:t>Recommendations for joint developments and linkages between partner airports and operations, flights, collaborations, </a:t>
            </a:r>
            <a:r>
              <a:rPr lang="en-US" sz="3600" dirty="0" err="1">
                <a:solidFill>
                  <a:schemeClr val="tx2">
                    <a:lumMod val="25000"/>
                  </a:schemeClr>
                </a:solidFill>
              </a:rPr>
              <a:t>etc</a:t>
            </a:r>
            <a:endParaRPr lang="en-US" sz="3600" dirty="0">
              <a:solidFill>
                <a:schemeClr val="tx2">
                  <a:lumMod val="25000"/>
                </a:schemeClr>
              </a:solidFill>
            </a:endParaRPr>
          </a:p>
          <a:p>
            <a:pPr marL="742950" indent="-742950" algn="l" rtl="0" latinLnBrk="1" hangingPunct="0">
              <a:buFont typeface="+mj-lt"/>
              <a:buAutoNum type="arabicPeriod"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FillTx/>
              <a:sym typeface="Helvetica Light"/>
            </a:endParaRPr>
          </a:p>
          <a:p>
            <a:pPr algn="l" rtl="0" latinLnBrk="1" hangingPunct="0"/>
            <a:r>
              <a:rPr kumimoji="0" lang="en-US" sz="28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FillTx/>
                <a:sym typeface="Helvetica Light"/>
              </a:rPr>
              <a:t>* To be validated</a:t>
            </a:r>
            <a:endParaRPr kumimoji="0" lang="it-IT" sz="2800" b="0" i="1" u="none" strike="noStrike" cap="none" spc="0" normalizeH="0" baseline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916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7230162" y="10800000"/>
            <a:ext cx="3600000" cy="29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733800" y="1220058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FEASIBILITY STUDY</a:t>
            </a:r>
          </a:p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WORK PLAN</a:t>
            </a:r>
            <a:endParaRPr lang="en-GB" sz="2400" dirty="0">
              <a:solidFill>
                <a:schemeClr val="tx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12" y="834196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49420"/>
              </p:ext>
            </p:extLst>
          </p:nvPr>
        </p:nvGraphicFramePr>
        <p:xfrm>
          <a:off x="1295400" y="2551074"/>
          <a:ext cx="21144365" cy="1600200"/>
        </p:xfrm>
        <a:graphic>
          <a:graphicData uri="http://schemas.openxmlformats.org/drawingml/2006/table">
            <a:tbl>
              <a:tblPr/>
              <a:tblGrid>
                <a:gridCol w="91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1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1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01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01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01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343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621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PARTNER(S)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81">
                <a:tc>
                  <a:txBody>
                    <a:bodyPr/>
                    <a:lstStyle/>
                    <a:p>
                      <a:pPr algn="ctr" fontAlgn="ctr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7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DELIVERY OF THE LAG QUESTIONNAIRES TO THE WP2 LEADER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EE, FI, GR, IT, 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Deadline: 03 July 2020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(missing: GR and SI)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30721"/>
              </p:ext>
            </p:extLst>
          </p:nvPr>
        </p:nvGraphicFramePr>
        <p:xfrm>
          <a:off x="1277639" y="4379874"/>
          <a:ext cx="21135895" cy="1007965"/>
        </p:xfrm>
        <a:graphic>
          <a:graphicData uri="http://schemas.openxmlformats.org/drawingml/2006/table">
            <a:tbl>
              <a:tblPr/>
              <a:tblGrid>
                <a:gridCol w="91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329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7480">
                <a:tc>
                  <a:txBody>
                    <a:bodyPr/>
                    <a:lstStyle/>
                    <a:p>
                      <a:pPr algn="ctr" defTabSz="825500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82550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FEASIBILITY STUDY MANUAL: CONSULTATIONS WITH LOCAL STAKHOLDERS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EE, FI, GR, IT, 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82550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Deadline: 31 August 2020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(chapters 1 &amp; 2)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0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37388"/>
              </p:ext>
            </p:extLst>
          </p:nvPr>
        </p:nvGraphicFramePr>
        <p:xfrm>
          <a:off x="1277638" y="5370474"/>
          <a:ext cx="21135895" cy="1066800"/>
        </p:xfrm>
        <a:graphic>
          <a:graphicData uri="http://schemas.openxmlformats.org/drawingml/2006/table">
            <a:tbl>
              <a:tblPr/>
              <a:tblGrid>
                <a:gridCol w="91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329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3358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DELIVERY OF THE FINAL VERSION OF THE CHAPTERS 1 &amp; 2 OF THE MANUAL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IT - WP LEADER (PTSCLAS)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Deadline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: 30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September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 2020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13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11750"/>
              </p:ext>
            </p:extLst>
          </p:nvPr>
        </p:nvGraphicFramePr>
        <p:xfrm>
          <a:off x="1277638" y="6361074"/>
          <a:ext cx="21135895" cy="990600"/>
        </p:xfrm>
        <a:graphic>
          <a:graphicData uri="http://schemas.openxmlformats.org/drawingml/2006/table">
            <a:tbl>
              <a:tblPr/>
              <a:tblGrid>
                <a:gridCol w="91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96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329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410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82550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COLLECTING INFO AT LOCAL LEVEL AND DRAFTING THE FEASIBILITY STUDIES (Ch. 1&amp;2)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82550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EE, FI, GR, IT, 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Deadline: 30 November 2020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(postpone to December 2020?)</a:t>
                      </a:r>
                      <a:b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Roboto Regular"/>
                        </a:rPr>
                        <a:t>PTSCLAS' individual assistance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3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36258"/>
              </p:ext>
            </p:extLst>
          </p:nvPr>
        </p:nvGraphicFramePr>
        <p:xfrm>
          <a:off x="1260706" y="7391422"/>
          <a:ext cx="21152826" cy="1143000"/>
        </p:xfrm>
        <a:graphic>
          <a:graphicData uri="http://schemas.openxmlformats.org/drawingml/2006/table">
            <a:tbl>
              <a:tblPr/>
              <a:tblGrid>
                <a:gridCol w="91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6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358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942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PREPARATION AND DELIVERY OF THE CHAPTERS 3 &amp; 4 OF THE MANUAL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- WP LEADER (PTSCLAS)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71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0032"/>
              </p:ext>
            </p:extLst>
          </p:nvPr>
        </p:nvGraphicFramePr>
        <p:xfrm>
          <a:off x="1243772" y="8458222"/>
          <a:ext cx="21169759" cy="1219200"/>
        </p:xfrm>
        <a:graphic>
          <a:graphicData uri="http://schemas.openxmlformats.org/drawingml/2006/table">
            <a:tbl>
              <a:tblPr/>
              <a:tblGrid>
                <a:gridCol w="91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1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16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16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16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16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3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633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COLLECTING INFO AT LOCAL LEVEL AND DELIVERY THE FEASIBILITY STUDIES </a:t>
                      </a:r>
                    </a:p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(Ch. 3&amp;4)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EE, FI, GR, IT, 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delivery by the 31 December 2020?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94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8347"/>
              </p:ext>
            </p:extLst>
          </p:nvPr>
        </p:nvGraphicFramePr>
        <p:xfrm>
          <a:off x="1252234" y="9601200"/>
          <a:ext cx="21161296" cy="1143000"/>
        </p:xfrm>
        <a:graphic>
          <a:graphicData uri="http://schemas.openxmlformats.org/drawingml/2006/table">
            <a:tbl>
              <a:tblPr/>
              <a:tblGrid>
                <a:gridCol w="91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11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11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11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11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11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372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94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OF THE LOCAL FEASIBILITY STUDIES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- WP LEADER (PTSCLAS)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70"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49769"/>
              </p:ext>
            </p:extLst>
          </p:nvPr>
        </p:nvGraphicFramePr>
        <p:xfrm>
          <a:off x="1249971" y="10668000"/>
          <a:ext cx="21152826" cy="1238250"/>
        </p:xfrm>
        <a:graphic>
          <a:graphicData uri="http://schemas.openxmlformats.org/drawingml/2006/table">
            <a:tbl>
              <a:tblPr/>
              <a:tblGrid>
                <a:gridCol w="91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6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06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358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427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RECOMMENDATIONS FOR JOINT DEVELOPMENTS AND LINKAGES BETWEEN PARTNER AIRPORTS AND OPERATIONS, FLIGHTS, COLLABORATIONS, ETC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- WP LEADER (PTSCLAS)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06"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0854"/>
              </p:ext>
            </p:extLst>
          </p:nvPr>
        </p:nvGraphicFramePr>
        <p:xfrm>
          <a:off x="1219197" y="11809648"/>
          <a:ext cx="21177407" cy="1220552"/>
        </p:xfrm>
        <a:graphic>
          <a:graphicData uri="http://schemas.openxmlformats.org/drawingml/2006/table">
            <a:tbl>
              <a:tblPr/>
              <a:tblGrid>
                <a:gridCol w="91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2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20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20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20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20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399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506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OPEN EVENTS IN THE PARTNER COUNTRIES?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IT - WP LEADER (PTSCLAS)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Italian</a:t>
                      </a:r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date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to be </a:t>
                      </a:r>
                      <a:r>
                        <a:rPr lang="it-IT" sz="1600" b="0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decided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it-IT" sz="1600" b="0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Italian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open </a:t>
                      </a:r>
                      <a:r>
                        <a:rPr lang="it-IT" sz="1600" b="0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with </a:t>
                      </a:r>
                      <a:r>
                        <a:rPr lang="it-IT" sz="1600" b="0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it-IT" sz="1600" b="0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PPs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64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7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0" b="9264"/>
          <a:stretch/>
        </p:blipFill>
        <p:spPr bwMode="auto">
          <a:xfrm>
            <a:off x="7992968" y="2051230"/>
            <a:ext cx="16369848" cy="465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1184" y="2089374"/>
            <a:ext cx="8143328" cy="44873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3" name="CasellaDiTesto 2"/>
          <p:cNvSpPr txBox="1"/>
          <p:nvPr/>
        </p:nvSpPr>
        <p:spPr>
          <a:xfrm>
            <a:off x="10102210" y="7217621"/>
            <a:ext cx="5513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400" dirty="0"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CONTACTS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795451" y="8462059"/>
            <a:ext cx="15258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2"/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LAG</a:t>
            </a:r>
            <a:r>
              <a:rPr lang="it-IT" sz="2800" b="1" dirty="0">
                <a:solidFill>
                  <a:srgbClr val="B02424"/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La Cittadella del Sapere</a:t>
            </a:r>
          </a:p>
          <a:p>
            <a:pPr algn="ctr"/>
            <a:r>
              <a:rPr lang="it-IT" sz="2800" b="1" dirty="0">
                <a:solidFill>
                  <a:srgbClr val="00B0F0"/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ADDRESS</a:t>
            </a:r>
            <a:r>
              <a:rPr lang="it-IT" sz="2800" b="1" dirty="0">
                <a:solidFill>
                  <a:srgbClr val="B02424"/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C.da Calda, Latronico (Pz) - </a:t>
            </a:r>
            <a:r>
              <a:rPr lang="it-IT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Italy</a:t>
            </a:r>
            <a:endParaRPr lang="it-IT" sz="2800" dirty="0">
              <a:solidFill>
                <a:schemeClr val="accent6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Open Sans" panose="020B0604020202020204" charset="0"/>
              <a:cs typeface="Open Sans" panose="020B0604020202020204" charset="0"/>
            </a:endParaRPr>
          </a:p>
          <a:p>
            <a:pPr algn="ctr"/>
            <a:endParaRPr lang="it-IT" sz="2800" b="1" dirty="0">
              <a:solidFill>
                <a:srgbClr val="B02424"/>
              </a:solidFill>
              <a:latin typeface="Century Gothic" panose="020B0502020202020204" pitchFamily="3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6" name="Picture 5" descr="logo-gal-per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60460"/>
            <a:ext cx="6730310" cy="33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6629400" y="9818641"/>
            <a:ext cx="12160250" cy="1301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Nicola Vita – Project Manager</a:t>
            </a:r>
          </a:p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vita@lacittadelladelsapere.it</a:t>
            </a:r>
          </a:p>
        </p:txBody>
      </p:sp>
      <p:sp>
        <p:nvSpPr>
          <p:cNvPr id="7" name="Rettangolo 6"/>
          <p:cNvSpPr/>
          <p:nvPr/>
        </p:nvSpPr>
        <p:spPr>
          <a:xfrm>
            <a:off x="8110937" y="2089373"/>
            <a:ext cx="91438" cy="4540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8" name="Rettangolo 7"/>
          <p:cNvSpPr/>
          <p:nvPr/>
        </p:nvSpPr>
        <p:spPr>
          <a:xfrm>
            <a:off x="30162" y="6576711"/>
            <a:ext cx="24323676" cy="1274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2" name="Rettangolo 1"/>
          <p:cNvSpPr/>
          <p:nvPr/>
        </p:nvSpPr>
        <p:spPr>
          <a:xfrm>
            <a:off x="30162" y="2029076"/>
            <a:ext cx="24323676" cy="1436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35" name="Shape 416"/>
          <p:cNvSpPr/>
          <p:nvPr/>
        </p:nvSpPr>
        <p:spPr>
          <a:xfrm>
            <a:off x="-62561" y="-55070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6" name="Shape 417"/>
          <p:cNvSpPr/>
          <p:nvPr/>
        </p:nvSpPr>
        <p:spPr>
          <a:xfrm>
            <a:off x="4795451" y="-55070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7" name="Shape 419"/>
          <p:cNvSpPr/>
          <p:nvPr/>
        </p:nvSpPr>
        <p:spPr>
          <a:xfrm>
            <a:off x="14575772" y="-55070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8" name="Shape 420"/>
          <p:cNvSpPr/>
          <p:nvPr/>
        </p:nvSpPr>
        <p:spPr>
          <a:xfrm>
            <a:off x="19433783" y="-55070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9" name="Shape 418"/>
          <p:cNvSpPr/>
          <p:nvPr/>
        </p:nvSpPr>
        <p:spPr>
          <a:xfrm>
            <a:off x="9690920" y="-55070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0" name="Shape 416"/>
          <p:cNvSpPr/>
          <p:nvPr/>
        </p:nvSpPr>
        <p:spPr>
          <a:xfrm>
            <a:off x="-5360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1" name="Shape 417"/>
          <p:cNvSpPr/>
          <p:nvPr/>
        </p:nvSpPr>
        <p:spPr>
          <a:xfrm>
            <a:off x="4852652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2" name="Shape 419"/>
          <p:cNvSpPr/>
          <p:nvPr/>
        </p:nvSpPr>
        <p:spPr>
          <a:xfrm>
            <a:off x="14632973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3" name="Shape 420"/>
          <p:cNvSpPr/>
          <p:nvPr/>
        </p:nvSpPr>
        <p:spPr>
          <a:xfrm>
            <a:off x="19490984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4" name="Shape 418"/>
          <p:cNvSpPr/>
          <p:nvPr/>
        </p:nvSpPr>
        <p:spPr>
          <a:xfrm>
            <a:off x="9748121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pic>
        <p:nvPicPr>
          <p:cNvPr id="30" name="Immagine 29"/>
          <p:cNvPicPr/>
          <p:nvPr/>
        </p:nvPicPr>
        <p:blipFill rotWithShape="1">
          <a:blip r:embed="rId5"/>
          <a:srcRect l="71059" t="66814" r="3839" b="16380"/>
          <a:stretch/>
        </p:blipFill>
        <p:spPr bwMode="auto">
          <a:xfrm>
            <a:off x="9183053" y="10984578"/>
            <a:ext cx="10365060" cy="228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937257-6D39-4029-983A-2827532688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77" b="7288"/>
          <a:stretch/>
        </p:blipFill>
        <p:spPr>
          <a:xfrm>
            <a:off x="6609866" y="11420070"/>
            <a:ext cx="2766204" cy="14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MaxPro_Multi Color (Light Version)">
      <a:dk1>
        <a:srgbClr val="8A9297"/>
      </a:dk1>
      <a:lt1>
        <a:srgbClr val="BBBFC3"/>
      </a:lt1>
      <a:dk2>
        <a:srgbClr val="DCDFE1"/>
      </a:dk2>
      <a:lt2>
        <a:srgbClr val="FFFFFF"/>
      </a:lt2>
      <a:accent1>
        <a:srgbClr val="89C600"/>
      </a:accent1>
      <a:accent2>
        <a:srgbClr val="00B392"/>
      </a:accent2>
      <a:accent3>
        <a:srgbClr val="00BAF7"/>
      </a:accent3>
      <a:accent4>
        <a:srgbClr val="FFC000"/>
      </a:accent4>
      <a:accent5>
        <a:srgbClr val="F62400"/>
      </a:accent5>
      <a:accent6>
        <a:srgbClr val="212830"/>
      </a:accent6>
      <a:hlink>
        <a:srgbClr val="343E48"/>
      </a:hlink>
      <a:folHlink>
        <a:srgbClr val="565F68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507</Words>
  <Application>Microsoft Office PowerPoint</Application>
  <PresentationFormat>Personalizzato</PresentationFormat>
  <Paragraphs>155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7" baseType="lpstr">
      <vt:lpstr>Avenir Book</vt:lpstr>
      <vt:lpstr>BebasNeueBold</vt:lpstr>
      <vt:lpstr>Calibri</vt:lpstr>
      <vt:lpstr>Century Gothic</vt:lpstr>
      <vt:lpstr>Gill Sans</vt:lpstr>
      <vt:lpstr>Helvetica</vt:lpstr>
      <vt:lpstr>Helvetica Light</vt:lpstr>
      <vt:lpstr>Open Sans</vt:lpstr>
      <vt:lpstr>Raleway</vt:lpstr>
      <vt:lpstr>Roboto Light</vt:lpstr>
      <vt:lpstr>Roboto Regular</vt:lpstr>
      <vt:lpstr>Wingdings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Rezaul Karim</dc:creator>
  <cp:lastModifiedBy>Vita Nicola</cp:lastModifiedBy>
  <cp:revision>321</cp:revision>
  <cp:lastPrinted>2020-08-24T08:24:31Z</cp:lastPrinted>
  <dcterms:modified xsi:type="dcterms:W3CDTF">2020-08-24T14:02:37Z</dcterms:modified>
</cp:coreProperties>
</file>